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22"/>
  </p:notesMasterIdLst>
  <p:handoutMasterIdLst>
    <p:handoutMasterId r:id="rId23"/>
  </p:handoutMasterIdLst>
  <p:sldIdLst>
    <p:sldId id="256" r:id="rId2"/>
    <p:sldId id="312" r:id="rId3"/>
    <p:sldId id="315" r:id="rId4"/>
    <p:sldId id="314" r:id="rId5"/>
    <p:sldId id="319" r:id="rId6"/>
    <p:sldId id="258" r:id="rId7"/>
    <p:sldId id="310" r:id="rId8"/>
    <p:sldId id="294" r:id="rId9"/>
    <p:sldId id="305" r:id="rId10"/>
    <p:sldId id="291" r:id="rId11"/>
    <p:sldId id="313" r:id="rId12"/>
    <p:sldId id="317" r:id="rId13"/>
    <p:sldId id="316" r:id="rId14"/>
    <p:sldId id="318" r:id="rId15"/>
    <p:sldId id="307" r:id="rId16"/>
    <p:sldId id="306" r:id="rId17"/>
    <p:sldId id="308" r:id="rId18"/>
    <p:sldId id="309" r:id="rId19"/>
    <p:sldId id="311" r:id="rId20"/>
    <p:sldId id="30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95959"/>
    <a:srgbClr val="A1C7B6"/>
    <a:srgbClr val="990E1A"/>
    <a:srgbClr val="D8DCDA"/>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79320" autoAdjust="0"/>
  </p:normalViewPr>
  <p:slideViewPr>
    <p:cSldViewPr snapToObjects="1">
      <p:cViewPr varScale="1">
        <p:scale>
          <a:sx n="100" d="100"/>
          <a:sy n="100" d="100"/>
        </p:scale>
        <p:origin x="1920" y="168"/>
      </p:cViewPr>
      <p:guideLst>
        <p:guide orient="horz" pos="672"/>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F9F9B6-3258-3A4C-B15B-336457E46206}" type="datetimeFigureOut">
              <a:rPr lang="en-US" smtClean="0"/>
              <a:pPr/>
              <a:t>10/31/23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80766C-E967-5143-8738-D9E5AEE53090}" type="slidenum">
              <a:rPr lang="en-US" smtClean="0"/>
              <a:pPr/>
              <a:t>‹#›</a:t>
            </a:fld>
            <a:endParaRPr lang="en-US"/>
          </a:p>
        </p:txBody>
      </p:sp>
    </p:spTree>
    <p:extLst>
      <p:ext uri="{BB962C8B-B14F-4D97-AF65-F5344CB8AC3E}">
        <p14:creationId xmlns:p14="http://schemas.microsoft.com/office/powerpoint/2010/main" val="36121883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726E3-9216-BB4E-AE80-484EB183ADF1}" type="datetimeFigureOut">
              <a:rPr lang="en-US" smtClean="0"/>
              <a:pPr/>
              <a:t>10/31/23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20ECD9-7DB2-3D44-A018-A3612D3B2B36}" type="slidenum">
              <a:rPr lang="en-US" smtClean="0"/>
              <a:pPr/>
              <a:t>‹#›</a:t>
            </a:fld>
            <a:endParaRPr lang="en-US"/>
          </a:p>
        </p:txBody>
      </p:sp>
    </p:spTree>
    <p:extLst>
      <p:ext uri="{BB962C8B-B14F-4D97-AF65-F5344CB8AC3E}">
        <p14:creationId xmlns:p14="http://schemas.microsoft.com/office/powerpoint/2010/main" val="29362769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632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287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2726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9" name="Content Placeholder 18"/>
          <p:cNvSpPr>
            <a:spLocks noGrp="1"/>
          </p:cNvSpPr>
          <p:nvPr>
            <p:ph sz="quarter" idx="12" hasCustomPrompt="1"/>
          </p:nvPr>
        </p:nvSpPr>
        <p:spPr>
          <a:xfrm>
            <a:off x="2286000" y="4572000"/>
            <a:ext cx="5943600" cy="304800"/>
          </a:xfrm>
        </p:spPr>
        <p:txBody>
          <a:bodyPr lIns="0" rIns="0">
            <a:noAutofit/>
          </a:bodyPr>
          <a:lstStyle>
            <a:lvl1pPr algn="l">
              <a:buFontTx/>
              <a:buNone/>
              <a:defRPr sz="1600" b="1">
                <a:solidFill>
                  <a:schemeClr val="accent3">
                    <a:lumMod val="50000"/>
                  </a:schemeClr>
                </a:solidFill>
                <a:latin typeface="Neutraface 2 Text Book"/>
                <a:cs typeface="Neutraface 2 Text Book"/>
              </a:defRPr>
            </a:lvl1pPr>
            <a:lvl2pPr>
              <a:buFontTx/>
              <a:buNone/>
              <a:defRPr sz="1200"/>
            </a:lvl2pPr>
            <a:lvl3pPr>
              <a:defRPr sz="1200"/>
            </a:lvl3pPr>
            <a:lvl4pPr>
              <a:defRPr sz="1200"/>
            </a:lvl4pPr>
            <a:lvl5pPr>
              <a:defRPr sz="1200"/>
            </a:lvl5pPr>
          </a:lstStyle>
          <a:p>
            <a:pPr lvl="0"/>
            <a:r>
              <a:rPr lang="en-US" dirty="0"/>
              <a:t>Presenter</a:t>
            </a:r>
          </a:p>
        </p:txBody>
      </p:sp>
      <p:sp>
        <p:nvSpPr>
          <p:cNvPr id="21" name="Content Placeholder 20"/>
          <p:cNvSpPr>
            <a:spLocks noGrp="1"/>
          </p:cNvSpPr>
          <p:nvPr>
            <p:ph sz="quarter" idx="13" hasCustomPrompt="1"/>
          </p:nvPr>
        </p:nvSpPr>
        <p:spPr>
          <a:xfrm>
            <a:off x="2286000" y="4953000"/>
            <a:ext cx="5943600" cy="609600"/>
          </a:xfrm>
        </p:spPr>
        <p:txBody>
          <a:bodyPr lIns="0" rIns="0">
            <a:normAutofit/>
          </a:bodyPr>
          <a:lstStyle>
            <a:lvl1pPr algn="l">
              <a:buFontTx/>
              <a:buNone/>
              <a:defRPr sz="1600">
                <a:solidFill>
                  <a:schemeClr val="accent3">
                    <a:lumMod val="50000"/>
                  </a:schemeClr>
                </a:solidFill>
                <a:latin typeface="Neutraface 2 Text Book"/>
                <a:cs typeface="Neutraface 2 Text Book"/>
              </a:defRPr>
            </a:lvl1pPr>
          </a:lstStyle>
          <a:p>
            <a:pPr lvl="0"/>
            <a:r>
              <a:rPr lang="en-US" dirty="0"/>
              <a:t>Subtitle</a:t>
            </a:r>
          </a:p>
          <a:p>
            <a:pPr lvl="0"/>
            <a:endParaRPr lang="en-US" dirty="0"/>
          </a:p>
          <a:p>
            <a:pPr lvl="0"/>
            <a:endParaRPr lang="en-US" dirty="0"/>
          </a:p>
          <a:p>
            <a:pPr lvl="0"/>
            <a:r>
              <a:rPr lang="en-US" dirty="0"/>
              <a:t> </a:t>
            </a:r>
          </a:p>
          <a:p>
            <a:pPr lvl="0"/>
            <a:endParaRPr lang="en-US" dirty="0"/>
          </a:p>
          <a:p>
            <a:pPr lvl="0"/>
            <a:endParaRPr lang="en-US" dirty="0"/>
          </a:p>
          <a:p>
            <a:pPr lvl="0"/>
            <a:endParaRPr lang="en-US" dirty="0"/>
          </a:p>
        </p:txBody>
      </p:sp>
      <p:cxnSp>
        <p:nvCxnSpPr>
          <p:cNvPr id="10" name="Straight Connector 9"/>
          <p:cNvCxnSpPr/>
          <p:nvPr userDrawn="1"/>
        </p:nvCxnSpPr>
        <p:spPr>
          <a:xfrm rot="5400000">
            <a:off x="2272772" y="3340633"/>
            <a:ext cx="331267" cy="1"/>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hasCustomPrompt="1"/>
          </p:nvPr>
        </p:nvSpPr>
        <p:spPr>
          <a:xfrm>
            <a:off x="2133600" y="3133725"/>
            <a:ext cx="7010400" cy="507739"/>
          </a:xfrm>
          <a:solidFill>
            <a:schemeClr val="accent3">
              <a:lumMod val="50000"/>
            </a:schemeClr>
          </a:solidFill>
          <a:ln>
            <a:noFill/>
          </a:ln>
        </p:spPr>
        <p:txBody>
          <a:bodyPr lIns="0" rIns="0" anchor="t">
            <a:normAutofit/>
          </a:bodyPr>
          <a:lstStyle>
            <a:lvl1pPr algn="l">
              <a:defRPr sz="2400" b="0" i="0" kern="0" cap="none" spc="0">
                <a:ln>
                  <a:noFill/>
                </a:ln>
                <a:solidFill>
                  <a:schemeClr val="bg1"/>
                </a:solidFill>
                <a:latin typeface="HelveticaNeueLT Std"/>
                <a:cs typeface="HelveticaNeueLT Std"/>
              </a:defRPr>
            </a:lvl1pPr>
          </a:lstStyle>
          <a:p>
            <a:r>
              <a:rPr lang="en-US" dirty="0"/>
              <a:t>Click To Add Title</a:t>
            </a:r>
          </a:p>
        </p:txBody>
      </p:sp>
      <p:sp>
        <p:nvSpPr>
          <p:cNvPr id="15" name="Text Placeholder 2"/>
          <p:cNvSpPr>
            <a:spLocks noGrp="1"/>
          </p:cNvSpPr>
          <p:nvPr>
            <p:ph type="body" idx="1" hasCustomPrompt="1"/>
          </p:nvPr>
        </p:nvSpPr>
        <p:spPr>
          <a:xfrm>
            <a:off x="228602" y="3133725"/>
            <a:ext cx="1676399" cy="507739"/>
          </a:xfrm>
          <a:ln>
            <a:noFill/>
          </a:ln>
        </p:spPr>
        <p:txBody>
          <a:bodyPr lIns="0" rIns="0" anchor="t">
            <a:normAutofit/>
          </a:bodyPr>
          <a:lstStyle>
            <a:lvl1pPr marL="0" indent="0">
              <a:buNone/>
              <a:defRPr sz="2400" b="0" i="0" kern="0" spc="0">
                <a:solidFill>
                  <a:schemeClr val="accent3">
                    <a:lumMod val="50000"/>
                  </a:schemeClr>
                </a:solidFill>
                <a:latin typeface="Neutraface 2 Text Demi"/>
                <a:cs typeface="HelveticaNeueLT Std Me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Master text</a:t>
            </a:r>
          </a:p>
        </p:txBody>
      </p:sp>
      <p:sp>
        <p:nvSpPr>
          <p:cNvPr id="16" name="Footer Placeholder 2"/>
          <p:cNvSpPr>
            <a:spLocks noGrp="1"/>
          </p:cNvSpPr>
          <p:nvPr>
            <p:ph type="ftr" sz="quarter" idx="10"/>
          </p:nvPr>
        </p:nvSpPr>
        <p:spPr>
          <a:xfrm>
            <a:off x="6705600" y="6645276"/>
            <a:ext cx="1905000" cy="212725"/>
          </a:xfrm>
        </p:spPr>
        <p:txBody>
          <a:bodyPr/>
          <a:lstStyle/>
          <a:p>
            <a:r>
              <a:rPr lang="en-US" dirty="0"/>
              <a:t>Corner Stalk Confidential &amp; Proprietary </a:t>
            </a:r>
          </a:p>
        </p:txBody>
      </p:sp>
      <p:sp>
        <p:nvSpPr>
          <p:cNvPr id="17" name="Slide Number Placeholder 3"/>
          <p:cNvSpPr>
            <a:spLocks noGrp="1"/>
          </p:cNvSpPr>
          <p:nvPr>
            <p:ph type="sldNum" sz="quarter" idx="11"/>
          </p:nvPr>
        </p:nvSpPr>
        <p:spPr>
          <a:xfrm>
            <a:off x="8686800" y="6645276"/>
            <a:ext cx="381000" cy="212725"/>
          </a:xfrm>
        </p:spPr>
        <p:txBody>
          <a:bodyPr/>
          <a:lstStyle/>
          <a:p>
            <a:fld id="{5441C5C7-2989-584A-81BD-7C43C243FB4A}" type="slidenum">
              <a:rPr lang="en-US" smtClean="0"/>
              <a:pPr/>
              <a:t>‹#›</a:t>
            </a:fld>
            <a:endParaRPr lang="en-US" dirty="0"/>
          </a:p>
        </p:txBody>
      </p:sp>
      <p:sp>
        <p:nvSpPr>
          <p:cNvPr id="3" name="Rectangle 2"/>
          <p:cNvSpPr/>
          <p:nvPr userDrawn="1"/>
        </p:nvSpPr>
        <p:spPr>
          <a:xfrm>
            <a:off x="0" y="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18"/>
          <p:cNvSpPr>
            <a:spLocks noGrp="1"/>
          </p:cNvSpPr>
          <p:nvPr>
            <p:ph sz="quarter" idx="14" hasCustomPrompt="1"/>
          </p:nvPr>
        </p:nvSpPr>
        <p:spPr>
          <a:xfrm>
            <a:off x="2286000" y="5562600"/>
            <a:ext cx="5943600" cy="304800"/>
          </a:xfrm>
        </p:spPr>
        <p:txBody>
          <a:bodyPr lIns="0" rIns="0">
            <a:noAutofit/>
          </a:bodyPr>
          <a:lstStyle>
            <a:lvl1pPr algn="l">
              <a:buFontTx/>
              <a:buNone/>
              <a:defRPr sz="1600" b="0" baseline="0">
                <a:solidFill>
                  <a:schemeClr val="accent3">
                    <a:lumMod val="50000"/>
                  </a:schemeClr>
                </a:solidFill>
                <a:latin typeface="Neutraface 2 Text Book"/>
                <a:cs typeface="Neutraface 2 Text Book"/>
              </a:defRPr>
            </a:lvl1pPr>
            <a:lvl2pPr>
              <a:buFontTx/>
              <a:buNone/>
              <a:defRPr sz="1200"/>
            </a:lvl2pPr>
            <a:lvl3pPr>
              <a:defRPr sz="1200"/>
            </a:lvl3pPr>
            <a:lvl4pPr>
              <a:defRPr sz="1200"/>
            </a:lvl4pPr>
            <a:lvl5pPr>
              <a:defRPr sz="1200"/>
            </a:lvl5pPr>
          </a:lstStyle>
          <a:p>
            <a:pPr lvl="0"/>
            <a:r>
              <a:rPr lang="en-US" dirty="0"/>
              <a:t>Insert date here</a:t>
            </a:r>
          </a:p>
        </p:txBody>
      </p:sp>
    </p:spTree>
    <p:extLst>
      <p:ext uri="{BB962C8B-B14F-4D97-AF65-F5344CB8AC3E}">
        <p14:creationId xmlns:p14="http://schemas.microsoft.com/office/powerpoint/2010/main" val="1295185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First Letter Cap’s </a:t>
            </a:r>
          </a:p>
        </p:txBody>
      </p:sp>
      <p:sp>
        <p:nvSpPr>
          <p:cNvPr id="4" name="Slide Number Placeholder 3"/>
          <p:cNvSpPr>
            <a:spLocks noGrp="1"/>
          </p:cNvSpPr>
          <p:nvPr>
            <p:ph type="sldNum" sz="quarter" idx="11"/>
          </p:nvPr>
        </p:nvSpPr>
        <p:spPr/>
        <p:txBody>
          <a:bodyPr/>
          <a:lstStyle/>
          <a:p>
            <a:fld id="{5441C5C7-2989-584A-81BD-7C43C243FB4A}" type="slidenum">
              <a:rPr lang="en-US" smtClean="0"/>
              <a:pPr/>
              <a:t>‹#›</a:t>
            </a:fld>
            <a:endParaRPr lang="en-US" dirty="0"/>
          </a:p>
        </p:txBody>
      </p:sp>
      <p:sp>
        <p:nvSpPr>
          <p:cNvPr id="6" name="Content Placeholder 5"/>
          <p:cNvSpPr>
            <a:spLocks noGrp="1"/>
          </p:cNvSpPr>
          <p:nvPr>
            <p:ph sz="quarter" idx="12" hasCustomPrompt="1"/>
          </p:nvPr>
        </p:nvSpPr>
        <p:spPr>
          <a:xfrm>
            <a:off x="457200" y="914400"/>
            <a:ext cx="8229600" cy="5410200"/>
          </a:xfrm>
        </p:spPr>
        <p:txBody>
          <a:bodyPr/>
          <a:lstStyle>
            <a:lvl1pPr>
              <a:buClr>
                <a:schemeClr val="accent3">
                  <a:lumMod val="50000"/>
                </a:schemeClr>
              </a:buClr>
              <a:defRPr/>
            </a:lvl1pPr>
            <a:lvl2pPr marL="679450" indent="-342900">
              <a:buClr>
                <a:schemeClr val="accent3">
                  <a:lumMod val="50000"/>
                </a:schemeClr>
              </a:buClr>
              <a:defRPr/>
            </a:lvl2pPr>
            <a:lvl3pPr>
              <a:buClr>
                <a:schemeClr val="accent3">
                  <a:lumMod val="50000"/>
                </a:schemeClr>
              </a:buClr>
              <a:defRPr/>
            </a:lvl3pPr>
            <a:lvl4pPr>
              <a:buClr>
                <a:schemeClr val="accent3">
                  <a:lumMod val="50000"/>
                </a:schemeClr>
              </a:buClr>
              <a:defRPr/>
            </a:lvl4pPr>
            <a:lvl5pPr>
              <a:buClr>
                <a:schemeClr val="accent3">
                  <a:lumMod val="50000"/>
                </a:schemeClr>
              </a:buClr>
              <a:defRPr/>
            </a:lvl5pPr>
          </a:lstStyle>
          <a:p>
            <a:pPr lvl="0"/>
            <a:r>
              <a:rPr lang="en-US" dirty="0"/>
              <a:t>Line 1 heading: no cap’s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2"/>
          <p:cNvSpPr>
            <a:spLocks noGrp="1"/>
          </p:cNvSpPr>
          <p:nvPr>
            <p:ph type="ftr" sz="quarter" idx="10"/>
          </p:nvPr>
        </p:nvSpPr>
        <p:spPr>
          <a:xfrm>
            <a:off x="6705600" y="6645276"/>
            <a:ext cx="1905000" cy="212725"/>
          </a:xfrm>
        </p:spPr>
        <p:txBody>
          <a:bodyPr/>
          <a:lstStyle/>
          <a:p>
            <a:r>
              <a:rPr lang="en-US"/>
              <a:t>Corner Stalk Confidential &amp; Proprietary </a:t>
            </a:r>
            <a:endParaRPr lang="en-US" dirty="0"/>
          </a:p>
        </p:txBody>
      </p:sp>
    </p:spTree>
    <p:extLst>
      <p:ext uri="{BB962C8B-B14F-4D97-AF65-F5344CB8AC3E}">
        <p14:creationId xmlns:p14="http://schemas.microsoft.com/office/powerpoint/2010/main" val="366939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Title</a:t>
            </a:r>
          </a:p>
        </p:txBody>
      </p:sp>
      <p:sp>
        <p:nvSpPr>
          <p:cNvPr id="4" name="Slide Number Placeholder 3"/>
          <p:cNvSpPr>
            <a:spLocks noGrp="1"/>
          </p:cNvSpPr>
          <p:nvPr>
            <p:ph type="sldNum" sz="quarter" idx="11"/>
          </p:nvPr>
        </p:nvSpPr>
        <p:spPr/>
        <p:txBody>
          <a:bodyPr/>
          <a:lstStyle/>
          <a:p>
            <a:fld id="{5441C5C7-2989-584A-81BD-7C43C243FB4A}" type="slidenum">
              <a:rPr lang="en-US" smtClean="0"/>
              <a:pPr/>
              <a:t>‹#›</a:t>
            </a:fld>
            <a:endParaRPr lang="en-US" dirty="0"/>
          </a:p>
        </p:txBody>
      </p:sp>
      <p:sp>
        <p:nvSpPr>
          <p:cNvPr id="6" name="Content Placeholder 5"/>
          <p:cNvSpPr>
            <a:spLocks noGrp="1"/>
          </p:cNvSpPr>
          <p:nvPr>
            <p:ph sz="quarter" idx="12"/>
          </p:nvPr>
        </p:nvSpPr>
        <p:spPr>
          <a:xfrm>
            <a:off x="457200" y="9144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4648200" y="914400"/>
            <a:ext cx="4038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p:cNvSpPr>
            <a:spLocks noGrp="1"/>
          </p:cNvSpPr>
          <p:nvPr>
            <p:ph type="ftr" sz="quarter" idx="10"/>
          </p:nvPr>
        </p:nvSpPr>
        <p:spPr>
          <a:xfrm>
            <a:off x="6705600" y="6645276"/>
            <a:ext cx="1905000" cy="212725"/>
          </a:xfrm>
        </p:spPr>
        <p:txBody>
          <a:bodyPr/>
          <a:lstStyle/>
          <a:p>
            <a:r>
              <a:rPr lang="en-US"/>
              <a:t>Corner Stalk Confidential &amp; Proprietary </a:t>
            </a:r>
            <a:endParaRPr lang="en-US" dirty="0"/>
          </a:p>
        </p:txBody>
      </p:sp>
    </p:spTree>
    <p:extLst>
      <p:ext uri="{BB962C8B-B14F-4D97-AF65-F5344CB8AC3E}">
        <p14:creationId xmlns:p14="http://schemas.microsoft.com/office/powerpoint/2010/main" val="3944715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Corner Stalk Confidential &amp; Proprietary </a:t>
            </a:r>
            <a:endParaRPr lang="en-US" dirty="0"/>
          </a:p>
        </p:txBody>
      </p:sp>
      <p:sp>
        <p:nvSpPr>
          <p:cNvPr id="4" name="Slide Number Placeholder 3"/>
          <p:cNvSpPr>
            <a:spLocks noGrp="1"/>
          </p:cNvSpPr>
          <p:nvPr>
            <p:ph type="sldNum" sz="quarter" idx="11"/>
          </p:nvPr>
        </p:nvSpPr>
        <p:spPr/>
        <p:txBody>
          <a:bodyPr/>
          <a:lstStyle/>
          <a:p>
            <a:fld id="{5441C5C7-2989-584A-81BD-7C43C243FB4A}" type="slidenum">
              <a:rPr lang="en-US" smtClean="0"/>
              <a:pPr/>
              <a:t>‹#›</a:t>
            </a:fld>
            <a:endParaRPr lang="en-US" dirty="0"/>
          </a:p>
        </p:txBody>
      </p:sp>
    </p:spTree>
    <p:extLst>
      <p:ext uri="{BB962C8B-B14F-4D97-AF65-F5344CB8AC3E}">
        <p14:creationId xmlns:p14="http://schemas.microsoft.com/office/powerpoint/2010/main" val="1341779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Title</a:t>
            </a:r>
          </a:p>
        </p:txBody>
      </p:sp>
      <p:sp>
        <p:nvSpPr>
          <p:cNvPr id="4" name="Slide Number Placeholder 3"/>
          <p:cNvSpPr>
            <a:spLocks noGrp="1"/>
          </p:cNvSpPr>
          <p:nvPr>
            <p:ph type="sldNum" sz="quarter" idx="11"/>
          </p:nvPr>
        </p:nvSpPr>
        <p:spPr/>
        <p:txBody>
          <a:bodyPr/>
          <a:lstStyle/>
          <a:p>
            <a:fld id="{5441C5C7-2989-584A-81BD-7C43C243FB4A}" type="slidenum">
              <a:rPr lang="en-US" smtClean="0"/>
              <a:pPr/>
              <a:t>‹#›</a:t>
            </a:fld>
            <a:endParaRPr lang="en-US" dirty="0"/>
          </a:p>
        </p:txBody>
      </p:sp>
      <p:sp>
        <p:nvSpPr>
          <p:cNvPr id="6" name="Content Placeholder 5"/>
          <p:cNvSpPr>
            <a:spLocks noGrp="1"/>
          </p:cNvSpPr>
          <p:nvPr>
            <p:ph sz="quarter" idx="12"/>
          </p:nvPr>
        </p:nvSpPr>
        <p:spPr>
          <a:xfrm>
            <a:off x="457200" y="914400"/>
            <a:ext cx="8229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457200" y="3657600"/>
            <a:ext cx="8229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p:cNvSpPr>
            <a:spLocks noGrp="1"/>
          </p:cNvSpPr>
          <p:nvPr>
            <p:ph type="ftr" sz="quarter" idx="10"/>
          </p:nvPr>
        </p:nvSpPr>
        <p:spPr>
          <a:xfrm>
            <a:off x="6705600" y="6645276"/>
            <a:ext cx="1905000" cy="212725"/>
          </a:xfrm>
        </p:spPr>
        <p:txBody>
          <a:bodyPr/>
          <a:lstStyle/>
          <a:p>
            <a:r>
              <a:rPr lang="en-US"/>
              <a:t>© 2012  Certeon  Confidential &amp; Proprietary </a:t>
            </a:r>
            <a:endParaRPr lang="en-US" dirty="0"/>
          </a:p>
        </p:txBody>
      </p:sp>
    </p:spTree>
    <p:extLst>
      <p:ext uri="{BB962C8B-B14F-4D97-AF65-F5344CB8AC3E}">
        <p14:creationId xmlns:p14="http://schemas.microsoft.com/office/powerpoint/2010/main" val="58860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196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0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805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968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696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091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404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650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10/31/23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170179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oudfarming.net" TargetMode="External"/><Relationship Id="rId2" Type="http://schemas.openxmlformats.org/officeDocument/2006/relationships/hyperlink" Target="http://www.cornerstalk.com" TargetMode="Externa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cloudfarming.net" TargetMode="External"/><Relationship Id="rId7" Type="http://schemas.openxmlformats.org/officeDocument/2006/relationships/hyperlink" Target="mailto:Connie.cooney@cloudfarming.net" TargetMode="External"/><Relationship Id="rId2" Type="http://schemas.openxmlformats.org/officeDocument/2006/relationships/hyperlink" Target="http://www.cornerstalk.com" TargetMode="External"/><Relationship Id="rId1" Type="http://schemas.openxmlformats.org/officeDocument/2006/relationships/slideLayout" Target="../slideLayouts/slideLayout13.xml"/><Relationship Id="rId6" Type="http://schemas.openxmlformats.org/officeDocument/2006/relationships/hyperlink" Target="mailto:connie@cornerstalk.com" TargetMode="External"/><Relationship Id="rId5" Type="http://schemas.openxmlformats.org/officeDocument/2006/relationships/hyperlink" Target="mailto:shawn.cooney@cloudfarming.net" TargetMode="External"/><Relationship Id="rId4" Type="http://schemas.openxmlformats.org/officeDocument/2006/relationships/hyperlink" Target="mailto:shawn@cornerstalk.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2195198"/>
            <a:ext cx="9144000" cy="832845"/>
          </a:xfrm>
          <a:solidFill>
            <a:srgbClr val="A1C7B6"/>
          </a:solidFill>
        </p:spPr>
        <p:txBody>
          <a:bodyPr>
            <a:normAutofit fontScale="90000"/>
          </a:bodyPr>
          <a:lstStyle/>
          <a:p>
            <a:r>
              <a:rPr lang="en-US" b="1" dirty="0">
                <a:latin typeface="Helvetica Neue"/>
                <a:cs typeface="Helvetica Neue"/>
              </a:rPr>
              <a:t>         </a:t>
            </a:r>
            <a:r>
              <a:rPr lang="en-US" sz="3100" b="1" dirty="0">
                <a:latin typeface="Helvetica Neue"/>
                <a:cs typeface="Helvetica Neue"/>
              </a:rPr>
              <a:t>Cloudfarming LLC &amp; Corner Stalk Farm Overview</a:t>
            </a:r>
          </a:p>
        </p:txBody>
      </p:sp>
      <p:sp>
        <p:nvSpPr>
          <p:cNvPr id="3" name="Shape 102"/>
          <p:cNvSpPr txBox="1">
            <a:spLocks noGrp="1"/>
          </p:cNvSpPr>
          <p:nvPr>
            <p:ph type="body" idx="1"/>
          </p:nvPr>
        </p:nvSpPr>
        <p:spPr>
          <a:xfrm>
            <a:off x="2514600" y="3352054"/>
            <a:ext cx="5943600" cy="3048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8C863E"/>
              </a:buClr>
              <a:buFont typeface="Arial"/>
              <a:buNone/>
            </a:pPr>
            <a:r>
              <a:rPr lang="en-US" sz="2800" dirty="0"/>
              <a:t>February 8, 2023</a:t>
            </a:r>
          </a:p>
          <a:p>
            <a:pPr marL="0" marR="0" lvl="0" indent="0" algn="l" rtl="0">
              <a:spcBef>
                <a:spcPts val="0"/>
              </a:spcBef>
              <a:spcAft>
                <a:spcPts val="0"/>
              </a:spcAft>
              <a:buClr>
                <a:srgbClr val="8C863E"/>
              </a:buClr>
              <a:buFont typeface="Arial"/>
              <a:buNone/>
            </a:pPr>
            <a:r>
              <a:rPr lang="en-US" sz="2800" dirty="0"/>
              <a:t>and</a:t>
            </a:r>
          </a:p>
          <a:p>
            <a:pPr marL="0" marR="0" lvl="0" indent="0" algn="l" rtl="0">
              <a:spcBef>
                <a:spcPts val="0"/>
              </a:spcBef>
              <a:spcAft>
                <a:spcPts val="0"/>
              </a:spcAft>
              <a:buClr>
                <a:srgbClr val="8C863E"/>
              </a:buClr>
              <a:buFont typeface="Arial"/>
              <a:buNone/>
            </a:pPr>
            <a:r>
              <a:rPr lang="en-US" sz="2800" dirty="0"/>
              <a:t>October 31, 2023</a:t>
            </a:r>
            <a:endParaRPr sz="2800" dirty="0"/>
          </a:p>
        </p:txBody>
      </p:sp>
      <p:sp>
        <p:nvSpPr>
          <p:cNvPr id="4" name="Shape 103"/>
          <p:cNvSpPr txBox="1">
            <a:spLocks/>
          </p:cNvSpPr>
          <p:nvPr/>
        </p:nvSpPr>
        <p:spPr>
          <a:xfrm>
            <a:off x="2514600" y="4877954"/>
            <a:ext cx="6400800" cy="1522845"/>
          </a:xfrm>
          <a:prstGeom prst="rect">
            <a:avLst/>
          </a:prstGeom>
          <a:noFill/>
          <a:ln>
            <a:noFill/>
          </a:ln>
        </p:spPr>
        <p:txBody>
          <a:bodyPr spcFirstLastPara="1" wrap="square" lIns="0" tIns="45700" rIns="0" bIns="45700" anchor="t" anchorCtr="0">
            <a:noAutofit/>
          </a:bodyPr>
          <a:lstStyle>
            <a:lvl1pPr marL="344488" indent="-344488" algn="l" defTabSz="457200" rtl="0" eaLnBrk="1" latinLnBrk="0" hangingPunct="1">
              <a:spcBef>
                <a:spcPct val="20000"/>
              </a:spcBef>
              <a:buClr>
                <a:schemeClr val="bg2">
                  <a:lumMod val="50000"/>
                </a:schemeClr>
              </a:buClr>
              <a:buFont typeface="Arial"/>
              <a:buChar char="•"/>
              <a:defRPr sz="2800" b="0" i="0" kern="1200" baseline="0">
                <a:solidFill>
                  <a:schemeClr val="accent3">
                    <a:lumMod val="75000"/>
                  </a:schemeClr>
                </a:solidFill>
                <a:latin typeface="Neutraface 2 Text Book"/>
                <a:ea typeface="+mn-ea"/>
                <a:cs typeface="HelveticaNeueLT Std"/>
              </a:defRPr>
            </a:lvl1pPr>
            <a:lvl2pPr marL="741363" indent="-396875" algn="l" defTabSz="457200" rtl="0" eaLnBrk="1" latinLnBrk="0" hangingPunct="1">
              <a:spcBef>
                <a:spcPct val="20000"/>
              </a:spcBef>
              <a:buClr>
                <a:schemeClr val="bg2">
                  <a:lumMod val="50000"/>
                </a:schemeClr>
              </a:buClr>
              <a:buFont typeface="Arial"/>
              <a:buChar char="•"/>
              <a:defRPr sz="2400" b="0" i="0" kern="1200" baseline="0">
                <a:solidFill>
                  <a:schemeClr val="accent3">
                    <a:lumMod val="75000"/>
                  </a:schemeClr>
                </a:solidFill>
                <a:latin typeface="Neutraface 2 Text Book"/>
                <a:ea typeface="+mn-ea"/>
                <a:cs typeface="HelveticaNeueLT Std"/>
              </a:defRPr>
            </a:lvl2pPr>
            <a:lvl3pPr marL="1084263" indent="-342900" algn="l" defTabSz="457200" rtl="0" eaLnBrk="1" latinLnBrk="0" hangingPunct="1">
              <a:spcBef>
                <a:spcPct val="20000"/>
              </a:spcBef>
              <a:buClr>
                <a:schemeClr val="bg2">
                  <a:lumMod val="50000"/>
                </a:schemeClr>
              </a:buClr>
              <a:buFont typeface="Arial"/>
              <a:buChar char="•"/>
              <a:defRPr sz="2000" b="0" i="0" kern="1200" baseline="0">
                <a:solidFill>
                  <a:schemeClr val="accent3">
                    <a:lumMod val="75000"/>
                  </a:schemeClr>
                </a:solidFill>
                <a:latin typeface="Neutraface 2 Text Book"/>
                <a:ea typeface="+mn-ea"/>
                <a:cs typeface="HelveticaNeueLT Std"/>
              </a:defRPr>
            </a:lvl3pPr>
            <a:lvl4pPr marL="1373188" indent="-285750" algn="l" defTabSz="457200" rtl="0" eaLnBrk="1" latinLnBrk="0" hangingPunct="1">
              <a:spcBef>
                <a:spcPct val="20000"/>
              </a:spcBef>
              <a:buClr>
                <a:schemeClr val="bg2">
                  <a:lumMod val="50000"/>
                </a:schemeClr>
              </a:buClr>
              <a:buFont typeface="Arial"/>
              <a:buChar char="•"/>
              <a:defRPr sz="1600" b="0" i="0" kern="1200" baseline="0">
                <a:solidFill>
                  <a:schemeClr val="accent3">
                    <a:lumMod val="75000"/>
                  </a:schemeClr>
                </a:solidFill>
                <a:latin typeface="Neutraface 2 Text Book"/>
                <a:ea typeface="+mn-ea"/>
                <a:cs typeface="HelveticaNeueLT Std"/>
              </a:defRPr>
            </a:lvl4pPr>
            <a:lvl5pPr marL="1654175" indent="-344488" algn="l" defTabSz="457200" rtl="0" eaLnBrk="1" latinLnBrk="0" hangingPunct="1">
              <a:spcBef>
                <a:spcPct val="20000"/>
              </a:spcBef>
              <a:buClr>
                <a:schemeClr val="bg2">
                  <a:lumMod val="50000"/>
                </a:schemeClr>
              </a:buClr>
              <a:buFont typeface="Arial"/>
              <a:buChar char="•"/>
              <a:defRPr sz="1200" b="0" i="0" kern="1200" baseline="0">
                <a:solidFill>
                  <a:schemeClr val="accent3">
                    <a:lumMod val="75000"/>
                  </a:schemeClr>
                </a:solidFill>
                <a:latin typeface="Neutraface 2 Text Book"/>
                <a:ea typeface="+mn-ea"/>
                <a:cs typeface="HelveticaNeueLT Std"/>
              </a:defRPr>
            </a:lvl5pPr>
            <a:lvl6pPr marL="25146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Clr>
                <a:srgbClr val="8C863E"/>
              </a:buClr>
              <a:buFont typeface="Arial"/>
              <a:buNone/>
            </a:pPr>
            <a:r>
              <a:rPr lang="en-US" dirty="0">
                <a:solidFill>
                  <a:srgbClr val="595959"/>
                </a:solidFill>
              </a:rPr>
              <a:t>Cannabis and Produce</a:t>
            </a:r>
          </a:p>
          <a:p>
            <a:pPr>
              <a:spcBef>
                <a:spcPts val="0"/>
              </a:spcBef>
              <a:buClr>
                <a:srgbClr val="8C863E"/>
              </a:buClr>
              <a:buFont typeface="Arial"/>
              <a:buNone/>
            </a:pPr>
            <a:r>
              <a:rPr lang="en-US" dirty="0">
                <a:solidFill>
                  <a:srgbClr val="595959"/>
                </a:solidFill>
              </a:rPr>
              <a:t>50 Condor Street, Eagle Hill, East Boston</a:t>
            </a:r>
            <a:endParaRPr lang="en-US" sz="1600" dirty="0">
              <a:solidFill>
                <a:srgbClr val="595959"/>
              </a:solidFill>
              <a:latin typeface="Arial"/>
              <a:ea typeface="Arial"/>
              <a:cs typeface="Arial"/>
              <a:sym typeface="Arial"/>
            </a:endParaRPr>
          </a:p>
          <a:p>
            <a:pPr>
              <a:spcBef>
                <a:spcPts val="320"/>
              </a:spcBef>
              <a:buClr>
                <a:srgbClr val="8C863E"/>
              </a:buClr>
              <a:buFont typeface="Arial"/>
              <a:buNone/>
            </a:pPr>
            <a:r>
              <a:rPr lang="en-US" sz="1600" dirty="0" err="1">
                <a:solidFill>
                  <a:srgbClr val="595959"/>
                </a:solidFill>
                <a:latin typeface="Arial"/>
                <a:ea typeface="Arial"/>
                <a:cs typeface="Arial"/>
                <a:sym typeface="Arial"/>
                <a:hlinkClick r:id="rId2">
                  <a:extLst>
                    <a:ext uri="{A12FA001-AC4F-418D-AE19-62706E023703}">
                      <ahyp:hlinkClr xmlns:ahyp="http://schemas.microsoft.com/office/drawing/2018/hyperlinkcolor" val="tx"/>
                    </a:ext>
                  </a:extLst>
                </a:hlinkClick>
              </a:rPr>
              <a:t>www.cornerstalk.com</a:t>
            </a:r>
            <a:endParaRPr lang="en-US" sz="1600" dirty="0">
              <a:solidFill>
                <a:srgbClr val="595959"/>
              </a:solidFill>
              <a:latin typeface="Arial"/>
              <a:ea typeface="Arial"/>
              <a:cs typeface="Arial"/>
              <a:sym typeface="Arial"/>
            </a:endParaRPr>
          </a:p>
          <a:p>
            <a:pPr>
              <a:spcBef>
                <a:spcPts val="320"/>
              </a:spcBef>
              <a:buClr>
                <a:srgbClr val="8C863E"/>
              </a:buClr>
              <a:buFont typeface="Arial"/>
              <a:buNone/>
            </a:pPr>
            <a:r>
              <a:rPr lang="en-US" sz="1600" dirty="0" err="1">
                <a:solidFill>
                  <a:srgbClr val="595959"/>
                </a:solidFill>
                <a:latin typeface="Arial"/>
                <a:ea typeface="Arial"/>
                <a:cs typeface="Arial"/>
                <a:sym typeface="Arial"/>
                <a:hlinkClick r:id="rId3">
                  <a:extLst>
                    <a:ext uri="{A12FA001-AC4F-418D-AE19-62706E023703}">
                      <ahyp:hlinkClr xmlns:ahyp="http://schemas.microsoft.com/office/drawing/2018/hyperlinkcolor" val="tx"/>
                    </a:ext>
                  </a:extLst>
                </a:hlinkClick>
              </a:rPr>
              <a:t>www.cloudfarming.net</a:t>
            </a:r>
            <a:endParaRPr lang="en-US" sz="1600" dirty="0">
              <a:solidFill>
                <a:srgbClr val="595959"/>
              </a:solidFill>
              <a:latin typeface="Arial"/>
              <a:ea typeface="Arial"/>
              <a:cs typeface="Arial"/>
              <a:sym typeface="Arial"/>
            </a:endParaRPr>
          </a:p>
        </p:txBody>
      </p:sp>
      <p:pic>
        <p:nvPicPr>
          <p:cNvPr id="2" name="Picture 4">
            <a:extLst>
              <a:ext uri="{FF2B5EF4-FFF2-40B4-BE49-F238E27FC236}">
                <a16:creationId xmlns:a16="http://schemas.microsoft.com/office/drawing/2014/main" id="{BB0610F1-1F4B-24DC-12DA-24725569B348}"/>
              </a:ext>
            </a:extLst>
          </p:cNvPr>
          <p:cNvPicPr>
            <a:picLocks noChangeAspect="1"/>
          </p:cNvPicPr>
          <p:nvPr/>
        </p:nvPicPr>
        <p:blipFill>
          <a:blip r:embed="rId4"/>
          <a:stretch>
            <a:fillRect/>
          </a:stretch>
        </p:blipFill>
        <p:spPr>
          <a:xfrm flipH="1">
            <a:off x="88195" y="6037644"/>
            <a:ext cx="723194" cy="7231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427155" cy="1325563"/>
          </a:xfrm>
        </p:spPr>
        <p:txBody>
          <a:bodyPr>
            <a:normAutofit/>
          </a:bodyPr>
          <a:lstStyle/>
          <a:p>
            <a:r>
              <a:rPr lang="en-US" sz="3600" dirty="0"/>
              <a:t>Cannabis’ fit  Eagle Hill Neighborhood </a:t>
            </a:r>
          </a:p>
        </p:txBody>
      </p:sp>
      <p:sp>
        <p:nvSpPr>
          <p:cNvPr id="3" name="Slide Number Placeholder 2"/>
          <p:cNvSpPr>
            <a:spLocks noGrp="1"/>
          </p:cNvSpPr>
          <p:nvPr>
            <p:ph type="sldNum" sz="quarter" idx="11"/>
          </p:nvPr>
        </p:nvSpPr>
        <p:spPr/>
        <p:txBody>
          <a:bodyPr/>
          <a:lstStyle/>
          <a:p>
            <a:fld id="{5441C5C7-2989-584A-81BD-7C43C243FB4A}" type="slidenum">
              <a:rPr lang="en-US" smtClean="0"/>
              <a:pPr/>
              <a:t>10</a:t>
            </a:fld>
            <a:endParaRPr lang="en-US" dirty="0"/>
          </a:p>
        </p:txBody>
      </p:sp>
      <p:sp>
        <p:nvSpPr>
          <p:cNvPr id="4" name="Content Placeholder 3"/>
          <p:cNvSpPr>
            <a:spLocks noGrp="1"/>
          </p:cNvSpPr>
          <p:nvPr>
            <p:ph sz="quarter" idx="12"/>
          </p:nvPr>
        </p:nvSpPr>
        <p:spPr>
          <a:xfrm>
            <a:off x="678707" y="1194978"/>
            <a:ext cx="8229600" cy="5410200"/>
          </a:xfrm>
        </p:spPr>
        <p:txBody>
          <a:bodyPr>
            <a:normAutofit/>
          </a:bodyPr>
          <a:lstStyle/>
          <a:p>
            <a:r>
              <a:rPr lang="en-US" dirty="0">
                <a:solidFill>
                  <a:srgbClr val="595959"/>
                </a:solidFill>
              </a:rPr>
              <a:t>Proposed location - 50 Condor Street / 17 Nay Street</a:t>
            </a:r>
          </a:p>
          <a:p>
            <a:pPr lvl="1"/>
            <a:r>
              <a:rPr lang="en-US" sz="2800" dirty="0">
                <a:solidFill>
                  <a:srgbClr val="595959"/>
                </a:solidFill>
              </a:rPr>
              <a:t>Industrial Zone</a:t>
            </a:r>
          </a:p>
          <a:p>
            <a:pPr lvl="1"/>
            <a:r>
              <a:rPr lang="en-US" sz="2800" dirty="0">
                <a:solidFill>
                  <a:srgbClr val="595959"/>
                </a:solidFill>
              </a:rPr>
              <a:t>700 feet from East Boston High School </a:t>
            </a:r>
          </a:p>
          <a:p>
            <a:pPr lvl="1"/>
            <a:r>
              <a:rPr lang="en-US" sz="2800" dirty="0">
                <a:solidFill>
                  <a:srgbClr val="595959"/>
                </a:solidFill>
              </a:rPr>
              <a:t>1400 feet from Mario </a:t>
            </a:r>
            <a:r>
              <a:rPr lang="en-US" sz="2800" dirty="0" err="1">
                <a:solidFill>
                  <a:srgbClr val="595959"/>
                </a:solidFill>
              </a:rPr>
              <a:t>Umana</a:t>
            </a:r>
            <a:r>
              <a:rPr lang="en-US" sz="2800" dirty="0">
                <a:solidFill>
                  <a:srgbClr val="595959"/>
                </a:solidFill>
              </a:rPr>
              <a:t> School </a:t>
            </a:r>
          </a:p>
          <a:p>
            <a:pPr lvl="1"/>
            <a:r>
              <a:rPr lang="en-US" sz="2800" dirty="0">
                <a:solidFill>
                  <a:srgbClr val="595959"/>
                </a:solidFill>
              </a:rPr>
              <a:t>2428.8 feet to </a:t>
            </a:r>
          </a:p>
          <a:p>
            <a:pPr lvl="2"/>
            <a:r>
              <a:rPr lang="en-US" sz="2800" dirty="0">
                <a:solidFill>
                  <a:srgbClr val="595959"/>
                </a:solidFill>
              </a:rPr>
              <a:t>Berkshire Root -  </a:t>
            </a:r>
            <a:r>
              <a:rPr lang="en-US" sz="2800" b="1" dirty="0">
                <a:solidFill>
                  <a:srgbClr val="595959"/>
                </a:solidFill>
              </a:rPr>
              <a:t>Timeline puts Cloudfarming application prior to Berkshire roots </a:t>
            </a:r>
          </a:p>
          <a:p>
            <a:pPr lvl="1"/>
            <a:r>
              <a:rPr lang="en-US" sz="2800" dirty="0">
                <a:solidFill>
                  <a:srgbClr val="595959"/>
                </a:solidFill>
              </a:rPr>
              <a:t>More Than ½ mile to other neighborhood features</a:t>
            </a:r>
          </a:p>
          <a:p>
            <a:pPr lvl="2"/>
            <a:r>
              <a:rPr lang="en-US" sz="2800" dirty="0">
                <a:solidFill>
                  <a:srgbClr val="595959"/>
                </a:solidFill>
              </a:rPr>
              <a:t>Central Square  </a:t>
            </a:r>
          </a:p>
          <a:p>
            <a:pPr lvl="2"/>
            <a:r>
              <a:rPr lang="en-US" sz="2800" dirty="0">
                <a:solidFill>
                  <a:srgbClr val="595959"/>
                </a:solidFill>
              </a:rPr>
              <a:t>Urban Wild</a:t>
            </a:r>
          </a:p>
          <a:p>
            <a:pPr lvl="2"/>
            <a:r>
              <a:rPr lang="en-US" sz="2800" dirty="0">
                <a:solidFill>
                  <a:srgbClr val="595959"/>
                </a:solidFill>
              </a:rPr>
              <a:t>Day Square</a:t>
            </a:r>
          </a:p>
          <a:p>
            <a:pPr lvl="2"/>
            <a:endParaRPr lang="en-US" dirty="0">
              <a:solidFill>
                <a:srgbClr val="595959"/>
              </a:solidFill>
            </a:endParaRPr>
          </a:p>
          <a:p>
            <a:pPr lvl="2"/>
            <a:endParaRPr lang="en-US" dirty="0">
              <a:solidFill>
                <a:srgbClr val="595959"/>
              </a:solidFill>
            </a:endParaRPr>
          </a:p>
        </p:txBody>
      </p:sp>
      <p:sp>
        <p:nvSpPr>
          <p:cNvPr id="5" name="Footer Placeholder 4"/>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7" name="Picture 4">
            <a:extLst>
              <a:ext uri="{FF2B5EF4-FFF2-40B4-BE49-F238E27FC236}">
                <a16:creationId xmlns:a16="http://schemas.microsoft.com/office/drawing/2014/main" id="{601DA43A-FD48-6816-98AB-8043C8045364}"/>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295180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1C65-4FCE-3F45-A8A8-E0F81CDAC54F}"/>
              </a:ext>
            </a:extLst>
          </p:cNvPr>
          <p:cNvSpPr>
            <a:spLocks noGrp="1"/>
          </p:cNvSpPr>
          <p:nvPr>
            <p:ph type="title"/>
          </p:nvPr>
        </p:nvSpPr>
        <p:spPr/>
        <p:txBody>
          <a:bodyPr>
            <a:normAutofit/>
          </a:bodyPr>
          <a:lstStyle/>
          <a:p>
            <a:r>
              <a:rPr lang="en-US" sz="3600" dirty="0"/>
              <a:t>Neighborhood involvement </a:t>
            </a:r>
          </a:p>
        </p:txBody>
      </p:sp>
      <p:sp>
        <p:nvSpPr>
          <p:cNvPr id="3" name="Slide Number Placeholder 2">
            <a:extLst>
              <a:ext uri="{FF2B5EF4-FFF2-40B4-BE49-F238E27FC236}">
                <a16:creationId xmlns:a16="http://schemas.microsoft.com/office/drawing/2014/main" id="{DCE0A96A-93F5-1C43-B667-EBD3A023FA80}"/>
              </a:ext>
            </a:extLst>
          </p:cNvPr>
          <p:cNvSpPr>
            <a:spLocks noGrp="1"/>
          </p:cNvSpPr>
          <p:nvPr>
            <p:ph type="sldNum" sz="quarter" idx="11"/>
          </p:nvPr>
        </p:nvSpPr>
        <p:spPr/>
        <p:txBody>
          <a:bodyPr/>
          <a:lstStyle/>
          <a:p>
            <a:fld id="{5441C5C7-2989-584A-81BD-7C43C243FB4A}" type="slidenum">
              <a:rPr lang="en-US" smtClean="0"/>
              <a:pPr/>
              <a:t>11</a:t>
            </a:fld>
            <a:endParaRPr lang="en-US" dirty="0"/>
          </a:p>
        </p:txBody>
      </p:sp>
      <p:sp>
        <p:nvSpPr>
          <p:cNvPr id="8" name="Content Placeholder 7">
            <a:extLst>
              <a:ext uri="{FF2B5EF4-FFF2-40B4-BE49-F238E27FC236}">
                <a16:creationId xmlns:a16="http://schemas.microsoft.com/office/drawing/2014/main" id="{FA445001-8016-6D4A-820E-AA15D965CE51}"/>
              </a:ext>
            </a:extLst>
          </p:cNvPr>
          <p:cNvSpPr>
            <a:spLocks noGrp="1"/>
          </p:cNvSpPr>
          <p:nvPr>
            <p:ph sz="quarter" idx="12"/>
          </p:nvPr>
        </p:nvSpPr>
        <p:spPr>
          <a:xfrm>
            <a:off x="693478" y="1283583"/>
            <a:ext cx="8229600" cy="5410200"/>
          </a:xfrm>
        </p:spPr>
        <p:txBody>
          <a:bodyPr>
            <a:normAutofit fontScale="62500" lnSpcReduction="20000"/>
          </a:bodyPr>
          <a:lstStyle/>
          <a:p>
            <a:r>
              <a:rPr lang="en-US" sz="2800" b="0" i="0" dirty="0">
                <a:solidFill>
                  <a:srgbClr val="595959"/>
                </a:solidFill>
                <a:effectLst/>
                <a:latin typeface="Helvetica" pitchFamily="2" charset="0"/>
              </a:rPr>
              <a:t>News coverage of Farm and Cannabis Application By Frank Conte of EastBoston.com 3 times</a:t>
            </a:r>
          </a:p>
          <a:p>
            <a:endParaRPr lang="en-US" dirty="0">
              <a:solidFill>
                <a:srgbClr val="595959"/>
              </a:solidFill>
              <a:effectLst/>
            </a:endParaRPr>
          </a:p>
          <a:p>
            <a:r>
              <a:rPr lang="en-US" sz="2800" b="0" i="0" dirty="0">
                <a:solidFill>
                  <a:srgbClr val="595959"/>
                </a:solidFill>
                <a:effectLst/>
                <a:latin typeface="Helvetica" pitchFamily="2" charset="0"/>
              </a:rPr>
              <a:t>Initial meeting with Eagle Hill Civic Association about Cannabis Application with neighborhood and representatives from </a:t>
            </a:r>
            <a:r>
              <a:rPr lang="en-US" sz="2800" b="0" i="0" dirty="0" err="1">
                <a:solidFill>
                  <a:srgbClr val="595959"/>
                </a:solidFill>
                <a:effectLst/>
                <a:latin typeface="Helvetica" pitchFamily="2" charset="0"/>
              </a:rPr>
              <a:t>Councilior</a:t>
            </a:r>
            <a:r>
              <a:rPr lang="en-US" sz="2800" b="0" i="0" dirty="0">
                <a:solidFill>
                  <a:srgbClr val="595959"/>
                </a:solidFill>
                <a:effectLst/>
                <a:latin typeface="Helvetica" pitchFamily="2" charset="0"/>
              </a:rPr>
              <a:t> Edwards’ and Representative </a:t>
            </a:r>
            <a:r>
              <a:rPr lang="en-US" sz="2800" b="0" i="0" dirty="0" err="1">
                <a:solidFill>
                  <a:srgbClr val="595959"/>
                </a:solidFill>
                <a:effectLst/>
                <a:latin typeface="Helvetica" pitchFamily="2" charset="0"/>
              </a:rPr>
              <a:t>Madaro’s</a:t>
            </a:r>
            <a:r>
              <a:rPr lang="en-US" sz="2800" b="0" i="0" dirty="0">
                <a:solidFill>
                  <a:srgbClr val="595959"/>
                </a:solidFill>
                <a:effectLst/>
                <a:latin typeface="Helvetica" pitchFamily="2" charset="0"/>
              </a:rPr>
              <a:t> offices April 2018</a:t>
            </a:r>
          </a:p>
          <a:p>
            <a:endParaRPr lang="en-US" dirty="0">
              <a:solidFill>
                <a:srgbClr val="595959"/>
              </a:solidFill>
              <a:effectLst/>
            </a:endParaRPr>
          </a:p>
          <a:p>
            <a:r>
              <a:rPr lang="en-US" sz="2800" b="0" i="0" dirty="0">
                <a:solidFill>
                  <a:srgbClr val="595959"/>
                </a:solidFill>
                <a:effectLst/>
                <a:latin typeface="Helvetica" pitchFamily="2" charset="0"/>
              </a:rPr>
              <a:t>Second meeting with Eagle Hill Civic Association about Cannabis Application with neighborhood and representatives from </a:t>
            </a:r>
            <a:r>
              <a:rPr lang="en-US" sz="2800" b="0" i="0" dirty="0" err="1">
                <a:solidFill>
                  <a:srgbClr val="595959"/>
                </a:solidFill>
                <a:effectLst/>
                <a:latin typeface="Helvetica" pitchFamily="2" charset="0"/>
              </a:rPr>
              <a:t>Councilior</a:t>
            </a:r>
            <a:r>
              <a:rPr lang="en-US" sz="2800" b="0" i="0" dirty="0">
                <a:solidFill>
                  <a:srgbClr val="595959"/>
                </a:solidFill>
                <a:effectLst/>
                <a:latin typeface="Helvetica" pitchFamily="2" charset="0"/>
              </a:rPr>
              <a:t> Edwards’ and Representative </a:t>
            </a:r>
            <a:r>
              <a:rPr lang="en-US" sz="2800" b="0" i="0" dirty="0" err="1">
                <a:solidFill>
                  <a:srgbClr val="595959"/>
                </a:solidFill>
                <a:effectLst/>
                <a:latin typeface="Helvetica" pitchFamily="2" charset="0"/>
              </a:rPr>
              <a:t>Madaro’s</a:t>
            </a:r>
            <a:r>
              <a:rPr lang="en-US" sz="2800" b="0" i="0" dirty="0">
                <a:solidFill>
                  <a:srgbClr val="595959"/>
                </a:solidFill>
                <a:effectLst/>
                <a:latin typeface="Helvetica" pitchFamily="2" charset="0"/>
              </a:rPr>
              <a:t> offices April 2021</a:t>
            </a:r>
          </a:p>
          <a:p>
            <a:endParaRPr lang="en-US" dirty="0">
              <a:solidFill>
                <a:srgbClr val="595959"/>
              </a:solidFill>
            </a:endParaRPr>
          </a:p>
          <a:p>
            <a:r>
              <a:rPr lang="en-US" sz="2800" b="0" i="0" dirty="0">
                <a:solidFill>
                  <a:srgbClr val="595959"/>
                </a:solidFill>
                <a:effectLst/>
                <a:latin typeface="Helvetica" pitchFamily="2" charset="0"/>
              </a:rPr>
              <a:t>Long term relationships and outreach as Corner Stalk Farm and as Cannabis applicant with Representative Adrian </a:t>
            </a:r>
            <a:r>
              <a:rPr lang="en-US" sz="2800" b="0" i="0" dirty="0" err="1">
                <a:solidFill>
                  <a:srgbClr val="595959"/>
                </a:solidFill>
                <a:effectLst/>
                <a:latin typeface="Helvetica" pitchFamily="2" charset="0"/>
              </a:rPr>
              <a:t>Madaro</a:t>
            </a:r>
            <a:r>
              <a:rPr lang="en-US" sz="2800" b="0" i="0" dirty="0">
                <a:solidFill>
                  <a:srgbClr val="595959"/>
                </a:solidFill>
                <a:effectLst/>
                <a:latin typeface="Helvetica" pitchFamily="2" charset="0"/>
              </a:rPr>
              <a:t>, John </a:t>
            </a:r>
            <a:r>
              <a:rPr lang="en-US" sz="2800" b="0" i="0" dirty="0" err="1">
                <a:solidFill>
                  <a:srgbClr val="595959"/>
                </a:solidFill>
                <a:effectLst/>
                <a:latin typeface="Helvetica" pitchFamily="2" charset="0"/>
              </a:rPr>
              <a:t>Lebeaux</a:t>
            </a:r>
            <a:r>
              <a:rPr lang="en-US" sz="2800" b="0" i="0" dirty="0">
                <a:solidFill>
                  <a:srgbClr val="595959"/>
                </a:solidFill>
                <a:effectLst/>
                <a:latin typeface="Helvetica" pitchFamily="2" charset="0"/>
              </a:rPr>
              <a:t> Commissioner of MDAR</a:t>
            </a:r>
          </a:p>
          <a:p>
            <a:endParaRPr lang="en-US" sz="2800" b="0" i="0" dirty="0">
              <a:solidFill>
                <a:srgbClr val="595959"/>
              </a:solidFill>
              <a:effectLst/>
              <a:latin typeface="Helvetica" pitchFamily="2" charset="0"/>
            </a:endParaRPr>
          </a:p>
          <a:p>
            <a:r>
              <a:rPr lang="en-US" sz="2800" b="0" i="0" dirty="0">
                <a:solidFill>
                  <a:srgbClr val="595959"/>
                </a:solidFill>
                <a:effectLst/>
                <a:latin typeface="Helvetica" pitchFamily="2" charset="0"/>
              </a:rPr>
              <a:t>Long term relationships as </a:t>
            </a:r>
            <a:r>
              <a:rPr lang="en-US" sz="2800" b="0" i="0" dirty="0" err="1">
                <a:solidFill>
                  <a:srgbClr val="595959"/>
                </a:solidFill>
                <a:effectLst/>
                <a:latin typeface="Helvetica" pitchFamily="2" charset="0"/>
              </a:rPr>
              <a:t>Cornerstalk</a:t>
            </a:r>
            <a:r>
              <a:rPr lang="en-US" sz="2800" b="0" i="0" dirty="0">
                <a:solidFill>
                  <a:srgbClr val="595959"/>
                </a:solidFill>
                <a:effectLst/>
                <a:latin typeface="Helvetica" pitchFamily="2" charset="0"/>
              </a:rPr>
              <a:t> Farm with East Boston High, </a:t>
            </a:r>
            <a:r>
              <a:rPr lang="en-US" sz="2800" b="0" i="0" dirty="0" err="1">
                <a:solidFill>
                  <a:srgbClr val="595959"/>
                </a:solidFill>
                <a:effectLst/>
                <a:latin typeface="Helvetica" pitchFamily="2" charset="0"/>
              </a:rPr>
              <a:t>Eastie</a:t>
            </a:r>
            <a:r>
              <a:rPr lang="en-US" sz="2800" b="0" i="0" dirty="0">
                <a:solidFill>
                  <a:srgbClr val="595959"/>
                </a:solidFill>
                <a:effectLst/>
                <a:latin typeface="Helvetica" pitchFamily="2" charset="0"/>
              </a:rPr>
              <a:t> Farm, ENHC, NOAH, The Donald McKay School STEM program,  Magdalena </a:t>
            </a:r>
            <a:r>
              <a:rPr lang="en-US" sz="2800" b="0" i="0" dirty="0" err="1">
                <a:solidFill>
                  <a:srgbClr val="595959"/>
                </a:solidFill>
                <a:effectLst/>
                <a:latin typeface="Helvetica" pitchFamily="2" charset="0"/>
              </a:rPr>
              <a:t>Ayed</a:t>
            </a:r>
            <a:r>
              <a:rPr lang="en-US" sz="2800" b="0" i="0" dirty="0">
                <a:solidFill>
                  <a:srgbClr val="595959"/>
                </a:solidFill>
                <a:effectLst/>
                <a:latin typeface="Helvetica" pitchFamily="2" charset="0"/>
              </a:rPr>
              <a:t> at </a:t>
            </a:r>
            <a:r>
              <a:rPr lang="en-US" sz="2800" b="0" i="0" dirty="0" err="1">
                <a:solidFill>
                  <a:srgbClr val="595959"/>
                </a:solidFill>
                <a:effectLst/>
                <a:latin typeface="Helvetica" pitchFamily="2" charset="0"/>
              </a:rPr>
              <a:t>Harborkeepers</a:t>
            </a:r>
            <a:endParaRPr lang="en-US" sz="2800" b="0" i="0" dirty="0">
              <a:solidFill>
                <a:srgbClr val="595959"/>
              </a:solidFill>
              <a:effectLst/>
              <a:latin typeface="Helvetica" pitchFamily="2" charset="0"/>
            </a:endParaRPr>
          </a:p>
          <a:p>
            <a:endParaRPr lang="en-US" sz="2800" b="0" i="0" dirty="0">
              <a:solidFill>
                <a:srgbClr val="595959"/>
              </a:solidFill>
              <a:effectLst/>
              <a:latin typeface="Helvetica" pitchFamily="2" charset="0"/>
            </a:endParaRPr>
          </a:p>
          <a:p>
            <a:r>
              <a:rPr lang="en-US" sz="2800" dirty="0">
                <a:solidFill>
                  <a:srgbClr val="595959"/>
                </a:solidFill>
                <a:latin typeface="Helvetica" pitchFamily="2" charset="0"/>
              </a:rPr>
              <a:t>P</a:t>
            </a:r>
            <a:r>
              <a:rPr lang="en-US" sz="2800" b="0" i="0" dirty="0">
                <a:solidFill>
                  <a:srgbClr val="595959"/>
                </a:solidFill>
                <a:effectLst/>
                <a:latin typeface="Helvetica" pitchFamily="2" charset="0"/>
              </a:rPr>
              <a:t>ersonal relationships with all our residential neighbors. </a:t>
            </a:r>
            <a:endParaRPr lang="en-US" dirty="0">
              <a:solidFill>
                <a:srgbClr val="595959"/>
              </a:solidFill>
            </a:endParaRPr>
          </a:p>
        </p:txBody>
      </p:sp>
      <p:sp>
        <p:nvSpPr>
          <p:cNvPr id="5" name="Footer Placeholder 4">
            <a:extLst>
              <a:ext uri="{FF2B5EF4-FFF2-40B4-BE49-F238E27FC236}">
                <a16:creationId xmlns:a16="http://schemas.microsoft.com/office/drawing/2014/main" id="{0B659481-1A7F-EA44-84A6-5C6F990F082C}"/>
              </a:ext>
            </a:extLst>
          </p:cNvPr>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6" name="Picture 4">
            <a:extLst>
              <a:ext uri="{FF2B5EF4-FFF2-40B4-BE49-F238E27FC236}">
                <a16:creationId xmlns:a16="http://schemas.microsoft.com/office/drawing/2014/main" id="{A286FF41-26C3-911C-39DA-07B162D06D43}"/>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291725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FE4A-90BF-9E48-9FAF-80A7E62E65B3}"/>
              </a:ext>
            </a:extLst>
          </p:cNvPr>
          <p:cNvSpPr>
            <a:spLocks noGrp="1"/>
          </p:cNvSpPr>
          <p:nvPr>
            <p:ph type="title"/>
          </p:nvPr>
        </p:nvSpPr>
        <p:spPr>
          <a:xfrm>
            <a:off x="628650" y="365126"/>
            <a:ext cx="8467252" cy="1325563"/>
          </a:xfrm>
        </p:spPr>
        <p:txBody>
          <a:bodyPr>
            <a:normAutofit/>
          </a:bodyPr>
          <a:lstStyle/>
          <a:p>
            <a:r>
              <a:rPr lang="en-US" sz="3200" dirty="0"/>
              <a:t>Continued or Greater Neighborhood Involvement </a:t>
            </a:r>
          </a:p>
        </p:txBody>
      </p:sp>
      <p:sp>
        <p:nvSpPr>
          <p:cNvPr id="3" name="Slide Number Placeholder 2">
            <a:extLst>
              <a:ext uri="{FF2B5EF4-FFF2-40B4-BE49-F238E27FC236}">
                <a16:creationId xmlns:a16="http://schemas.microsoft.com/office/drawing/2014/main" id="{18E1D8E2-FD8A-6F4B-BD1D-8C9689C7D8B6}"/>
              </a:ext>
            </a:extLst>
          </p:cNvPr>
          <p:cNvSpPr>
            <a:spLocks noGrp="1"/>
          </p:cNvSpPr>
          <p:nvPr>
            <p:ph type="sldNum" sz="quarter" idx="11"/>
          </p:nvPr>
        </p:nvSpPr>
        <p:spPr/>
        <p:txBody>
          <a:bodyPr/>
          <a:lstStyle/>
          <a:p>
            <a:fld id="{5441C5C7-2989-584A-81BD-7C43C243FB4A}" type="slidenum">
              <a:rPr lang="en-US" smtClean="0"/>
              <a:pPr/>
              <a:t>12</a:t>
            </a:fld>
            <a:endParaRPr lang="en-US" dirty="0"/>
          </a:p>
        </p:txBody>
      </p:sp>
      <p:pic>
        <p:nvPicPr>
          <p:cNvPr id="9" name="Content Placeholder 8">
            <a:extLst>
              <a:ext uri="{FF2B5EF4-FFF2-40B4-BE49-F238E27FC236}">
                <a16:creationId xmlns:a16="http://schemas.microsoft.com/office/drawing/2014/main" id="{412541B1-EB04-814C-AFF4-EE8EF5269870}"/>
              </a:ext>
            </a:extLst>
          </p:cNvPr>
          <p:cNvPicPr>
            <a:picLocks noGrp="1" noChangeAspect="1"/>
          </p:cNvPicPr>
          <p:nvPr>
            <p:ph sz="quarter" idx="12"/>
          </p:nvPr>
        </p:nvPicPr>
        <p:blipFill>
          <a:blip r:embed="rId2" cstate="screen">
            <a:extLst>
              <a:ext uri="{28A0092B-C50C-407E-A947-70E740481C1C}">
                <a14:useLocalDpi xmlns:a14="http://schemas.microsoft.com/office/drawing/2010/main"/>
              </a:ext>
            </a:extLst>
          </a:blip>
          <a:stretch>
            <a:fillRect/>
          </a:stretch>
        </p:blipFill>
        <p:spPr>
          <a:xfrm>
            <a:off x="689569" y="1616560"/>
            <a:ext cx="8406333" cy="4402817"/>
          </a:xfrm>
          <a:prstGeom prst="rect">
            <a:avLst/>
          </a:prstGeom>
        </p:spPr>
      </p:pic>
      <p:sp>
        <p:nvSpPr>
          <p:cNvPr id="6" name="Footer Placeholder 5">
            <a:extLst>
              <a:ext uri="{FF2B5EF4-FFF2-40B4-BE49-F238E27FC236}">
                <a16:creationId xmlns:a16="http://schemas.microsoft.com/office/drawing/2014/main" id="{B3177C79-C4D8-FD45-9D7E-DC712FD4DF9E}"/>
              </a:ext>
            </a:extLst>
          </p:cNvPr>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5" name="Picture 4">
            <a:extLst>
              <a:ext uri="{FF2B5EF4-FFF2-40B4-BE49-F238E27FC236}">
                <a16:creationId xmlns:a16="http://schemas.microsoft.com/office/drawing/2014/main" id="{58879ACA-E8ED-A3C2-3849-FBE759C0C6FB}"/>
              </a:ext>
            </a:extLst>
          </p:cNvPr>
          <p:cNvPicPr>
            <a:picLocks noChangeAspect="1"/>
          </p:cNvPicPr>
          <p:nvPr/>
        </p:nvPicPr>
        <p:blipFill>
          <a:blip r:embed="rId3"/>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429033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4940-59EB-7141-B39F-ED622E518F4C}"/>
              </a:ext>
            </a:extLst>
          </p:cNvPr>
          <p:cNvSpPr>
            <a:spLocks noGrp="1"/>
          </p:cNvSpPr>
          <p:nvPr>
            <p:ph type="title"/>
          </p:nvPr>
        </p:nvSpPr>
        <p:spPr>
          <a:xfrm>
            <a:off x="628650" y="365126"/>
            <a:ext cx="8515350" cy="1325563"/>
          </a:xfrm>
        </p:spPr>
        <p:txBody>
          <a:bodyPr/>
          <a:lstStyle/>
          <a:p>
            <a:r>
              <a:rPr lang="en-US" sz="3200" b="0" i="0" dirty="0">
                <a:effectLst/>
              </a:rPr>
              <a:t>Diversity Equity and Inclusion – History and Plan </a:t>
            </a:r>
            <a:endParaRPr lang="en-US" dirty="0"/>
          </a:p>
        </p:txBody>
      </p:sp>
      <p:sp>
        <p:nvSpPr>
          <p:cNvPr id="3" name="Slide Number Placeholder 2">
            <a:extLst>
              <a:ext uri="{FF2B5EF4-FFF2-40B4-BE49-F238E27FC236}">
                <a16:creationId xmlns:a16="http://schemas.microsoft.com/office/drawing/2014/main" id="{ED315D10-6C91-A041-9007-18FDDC6AB2D3}"/>
              </a:ext>
            </a:extLst>
          </p:cNvPr>
          <p:cNvSpPr>
            <a:spLocks noGrp="1"/>
          </p:cNvSpPr>
          <p:nvPr>
            <p:ph type="sldNum" sz="quarter" idx="11"/>
          </p:nvPr>
        </p:nvSpPr>
        <p:spPr/>
        <p:txBody>
          <a:bodyPr/>
          <a:lstStyle/>
          <a:p>
            <a:fld id="{5441C5C7-2989-584A-81BD-7C43C243FB4A}" type="slidenum">
              <a:rPr lang="en-US" smtClean="0"/>
              <a:pPr/>
              <a:t>13</a:t>
            </a:fld>
            <a:endParaRPr lang="en-US" dirty="0"/>
          </a:p>
        </p:txBody>
      </p:sp>
      <p:sp>
        <p:nvSpPr>
          <p:cNvPr id="4" name="Content Placeholder 3">
            <a:extLst>
              <a:ext uri="{FF2B5EF4-FFF2-40B4-BE49-F238E27FC236}">
                <a16:creationId xmlns:a16="http://schemas.microsoft.com/office/drawing/2014/main" id="{A29B7595-7B50-1A48-B904-352B8BF59B23}"/>
              </a:ext>
            </a:extLst>
          </p:cNvPr>
          <p:cNvSpPr>
            <a:spLocks noGrp="1"/>
          </p:cNvSpPr>
          <p:nvPr>
            <p:ph sz="quarter" idx="12"/>
          </p:nvPr>
        </p:nvSpPr>
        <p:spPr>
          <a:xfrm>
            <a:off x="696697" y="3680047"/>
            <a:ext cx="8229600" cy="2806932"/>
          </a:xfrm>
        </p:spPr>
        <p:txBody>
          <a:bodyPr>
            <a:normAutofit lnSpcReduction="10000"/>
          </a:bodyPr>
          <a:lstStyle/>
          <a:p>
            <a:r>
              <a:rPr lang="en-US" sz="1800" dirty="0">
                <a:solidFill>
                  <a:srgbClr val="595959"/>
                </a:solidFill>
                <a:latin typeface="Helvetica" pitchFamily="2" charset="0"/>
              </a:rPr>
              <a:t>Track and create all DEI data, programs and policies using </a:t>
            </a:r>
            <a:r>
              <a:rPr lang="en-US" sz="1800" b="1" dirty="0">
                <a:solidFill>
                  <a:srgbClr val="595959"/>
                </a:solidFill>
                <a:latin typeface="Helvetica" pitchFamily="2" charset="0"/>
              </a:rPr>
              <a:t>Sustain.life </a:t>
            </a:r>
            <a:r>
              <a:rPr lang="en-US" sz="1800" dirty="0">
                <a:solidFill>
                  <a:srgbClr val="595959"/>
                </a:solidFill>
                <a:latin typeface="Helvetica" pitchFamily="2" charset="0"/>
              </a:rPr>
              <a:t>software</a:t>
            </a:r>
          </a:p>
          <a:p>
            <a:r>
              <a:rPr lang="en-US" sz="1800" dirty="0">
                <a:solidFill>
                  <a:srgbClr val="595959"/>
                </a:solidFill>
                <a:latin typeface="Helvetica" pitchFamily="2" charset="0"/>
              </a:rPr>
              <a:t>Publish DEI reports to website and supervising authorities quarterly </a:t>
            </a:r>
          </a:p>
          <a:p>
            <a:r>
              <a:rPr lang="en-US" sz="1800" dirty="0">
                <a:solidFill>
                  <a:srgbClr val="595959"/>
                </a:solidFill>
                <a:latin typeface="Helvetica" pitchFamily="2" charset="0"/>
              </a:rPr>
              <a:t>Currently Creating Programs </a:t>
            </a:r>
            <a:r>
              <a:rPr lang="en-US" sz="1800" b="0" i="0" dirty="0">
                <a:solidFill>
                  <a:srgbClr val="595959"/>
                </a:solidFill>
                <a:effectLst/>
                <a:latin typeface="Helvetica" pitchFamily="2" charset="0"/>
              </a:rPr>
              <a:t>with Minority Cannabis Business Association </a:t>
            </a:r>
            <a:r>
              <a:rPr lang="en-US" sz="1800" dirty="0">
                <a:solidFill>
                  <a:srgbClr val="595959"/>
                </a:solidFill>
                <a:latin typeface="Helvetica" pitchFamily="2" charset="0"/>
              </a:rPr>
              <a:t>and </a:t>
            </a:r>
            <a:r>
              <a:rPr lang="en-US" sz="1800" b="0" i="0" dirty="0">
                <a:solidFill>
                  <a:srgbClr val="595959"/>
                </a:solidFill>
                <a:effectLst/>
                <a:latin typeface="Helvetica" pitchFamily="2" charset="0"/>
              </a:rPr>
              <a:t>with the Diversity, Equity &amp; Inclusion Committee of the NCIA</a:t>
            </a:r>
          </a:p>
          <a:p>
            <a:pPr lvl="1"/>
            <a:r>
              <a:rPr lang="en-US" sz="1400" dirty="0">
                <a:solidFill>
                  <a:srgbClr val="595959"/>
                </a:solidFill>
                <a:latin typeface="Helvetica" pitchFamily="2" charset="0"/>
              </a:rPr>
              <a:t>Webinars, training programs presentations for employees, Diversity applicants and interested people</a:t>
            </a:r>
          </a:p>
          <a:p>
            <a:r>
              <a:rPr lang="en-US" sz="1800" dirty="0">
                <a:solidFill>
                  <a:srgbClr val="595959"/>
                </a:solidFill>
                <a:latin typeface="Helvetica" pitchFamily="2" charset="0"/>
              </a:rPr>
              <a:t>Grow and create products for DEI retail, delivery and production companies in the City of Boston first</a:t>
            </a:r>
          </a:p>
          <a:p>
            <a:r>
              <a:rPr lang="en-US" sz="1800" dirty="0">
                <a:solidFill>
                  <a:srgbClr val="595959"/>
                </a:solidFill>
                <a:latin typeface="Helvetica" pitchFamily="2" charset="0"/>
              </a:rPr>
              <a:t>Target cultivation and production job training to management skills</a:t>
            </a:r>
          </a:p>
          <a:p>
            <a:pPr lvl="1"/>
            <a:endParaRPr lang="en-US" sz="1400" dirty="0">
              <a:solidFill>
                <a:srgbClr val="595959"/>
              </a:solidFill>
              <a:latin typeface="Helvetica" pitchFamily="2" charset="0"/>
            </a:endParaRPr>
          </a:p>
          <a:p>
            <a:endParaRPr lang="en-US" sz="1800" b="0" i="0" dirty="0">
              <a:solidFill>
                <a:srgbClr val="595959"/>
              </a:solidFill>
              <a:effectLst/>
              <a:latin typeface="Helvetica" pitchFamily="2" charset="0"/>
            </a:endParaRPr>
          </a:p>
          <a:p>
            <a:endParaRPr lang="en-US" dirty="0">
              <a:solidFill>
                <a:srgbClr val="595959"/>
              </a:solidFill>
              <a:effectLst/>
            </a:endParaRPr>
          </a:p>
          <a:p>
            <a:endParaRPr lang="en-US" dirty="0">
              <a:solidFill>
                <a:srgbClr val="595959"/>
              </a:solidFill>
            </a:endParaRPr>
          </a:p>
        </p:txBody>
      </p:sp>
      <p:sp>
        <p:nvSpPr>
          <p:cNvPr id="6" name="Footer Placeholder 5">
            <a:extLst>
              <a:ext uri="{FF2B5EF4-FFF2-40B4-BE49-F238E27FC236}">
                <a16:creationId xmlns:a16="http://schemas.microsoft.com/office/drawing/2014/main" id="{A4D0269E-86FD-0148-A37F-A4D8550F8534}"/>
              </a:ext>
            </a:extLst>
          </p:cNvPr>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graphicFrame>
        <p:nvGraphicFramePr>
          <p:cNvPr id="8" name="Table 7">
            <a:extLst>
              <a:ext uri="{FF2B5EF4-FFF2-40B4-BE49-F238E27FC236}">
                <a16:creationId xmlns:a16="http://schemas.microsoft.com/office/drawing/2014/main" id="{2E68A653-B329-4E44-B6FA-16A37069CF6D}"/>
              </a:ext>
            </a:extLst>
          </p:cNvPr>
          <p:cNvGraphicFramePr/>
          <p:nvPr>
            <p:extLst>
              <p:ext uri="{D42A27DB-BD31-4B8C-83A1-F6EECF244321}">
                <p14:modId xmlns:p14="http://schemas.microsoft.com/office/powerpoint/2010/main" val="1146618912"/>
              </p:ext>
            </p:extLst>
          </p:nvPr>
        </p:nvGraphicFramePr>
        <p:xfrm>
          <a:off x="742054" y="1306799"/>
          <a:ext cx="8240096" cy="2313027"/>
        </p:xfrm>
        <a:graphic>
          <a:graphicData uri="http://schemas.openxmlformats.org/drawingml/2006/table">
            <a:tbl>
              <a:tblPr firstRow="1" firstCol="1" bandRow="1">
                <a:tableStyleId>{F2DE63D5-997A-4646-A377-4702673A728D}</a:tableStyleId>
              </a:tblPr>
              <a:tblGrid>
                <a:gridCol w="3703843">
                  <a:extLst>
                    <a:ext uri="{9D8B030D-6E8A-4147-A177-3AD203B41FA5}">
                      <a16:colId xmlns:a16="http://schemas.microsoft.com/office/drawing/2014/main" val="3012475037"/>
                    </a:ext>
                  </a:extLst>
                </a:gridCol>
                <a:gridCol w="4536253">
                  <a:extLst>
                    <a:ext uri="{9D8B030D-6E8A-4147-A177-3AD203B41FA5}">
                      <a16:colId xmlns:a16="http://schemas.microsoft.com/office/drawing/2014/main" val="3945974654"/>
                    </a:ext>
                  </a:extLst>
                </a:gridCol>
              </a:tblGrid>
              <a:tr h="399290">
                <a:tc>
                  <a:txBody>
                    <a:bodyPr/>
                    <a:lstStyle/>
                    <a:p>
                      <a:pPr marL="0" marR="0">
                        <a:spcBef>
                          <a:spcPts val="0"/>
                        </a:spcBef>
                        <a:spcAft>
                          <a:spcPts val="0"/>
                        </a:spcAft>
                      </a:pPr>
                      <a:r>
                        <a:rPr lang="en-US" sz="2000" dirty="0">
                          <a:effectLst/>
                        </a:rPr>
                        <a:t>History at peak; Corner Stalk Farm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Supporting letter from Boston Public Market CEO</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9839528"/>
                  </a:ext>
                </a:extLst>
              </a:tr>
              <a:tr h="199645">
                <a:tc>
                  <a:txBody>
                    <a:bodyPr/>
                    <a:lstStyle/>
                    <a:p>
                      <a:pPr marL="0" marR="0">
                        <a:spcBef>
                          <a:spcPts val="0"/>
                        </a:spcBef>
                        <a:spcAft>
                          <a:spcPts val="0"/>
                        </a:spcAft>
                      </a:pPr>
                      <a:r>
                        <a:rPr lang="en-US" sz="1100" dirty="0">
                          <a:effectLst/>
                        </a:rPr>
                        <a:t>Women</a:t>
                      </a:r>
                      <a:endParaRPr lang="en-US" sz="11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7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2657683"/>
                  </a:ext>
                </a:extLst>
              </a:tr>
              <a:tr h="199645">
                <a:tc>
                  <a:txBody>
                    <a:bodyPr/>
                    <a:lstStyle/>
                    <a:p>
                      <a:pPr marL="0" marR="0">
                        <a:spcBef>
                          <a:spcPts val="0"/>
                        </a:spcBef>
                        <a:spcAft>
                          <a:spcPts val="0"/>
                        </a:spcAft>
                      </a:pPr>
                      <a:r>
                        <a:rPr lang="en-US" sz="1100" dirty="0">
                          <a:effectLst/>
                        </a:rPr>
                        <a:t>Men</a:t>
                      </a:r>
                      <a:endParaRPr lang="en-US" sz="11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6866586"/>
                  </a:ext>
                </a:extLst>
              </a:tr>
              <a:tr h="399290">
                <a:tc>
                  <a:txBody>
                    <a:bodyPr/>
                    <a:lstStyle/>
                    <a:p>
                      <a:pPr marL="0" marR="0">
                        <a:spcBef>
                          <a:spcPts val="0"/>
                        </a:spcBef>
                        <a:spcAft>
                          <a:spcPts val="0"/>
                        </a:spcAft>
                      </a:pPr>
                      <a:r>
                        <a:rPr lang="en-US" sz="1200">
                          <a:effectLst/>
                        </a:rPr>
                        <a:t>Disenfranchised Populations (CCC definition)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8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4244246"/>
                  </a:ext>
                </a:extLst>
              </a:tr>
              <a:tr h="221634">
                <a:tc>
                  <a:txBody>
                    <a:bodyPr/>
                    <a:lstStyle/>
                    <a:p>
                      <a:pPr marL="0" marR="0">
                        <a:spcBef>
                          <a:spcPts val="0"/>
                        </a:spcBef>
                        <a:spcAft>
                          <a:spcPts val="0"/>
                        </a:spcAft>
                      </a:pPr>
                      <a:r>
                        <a:rPr lang="en-US" sz="1100">
                          <a:effectLst/>
                        </a:rPr>
                        <a:t>East Boston Residents</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431486"/>
                  </a:ext>
                </a:extLst>
              </a:tr>
              <a:tr h="199645">
                <a:tc>
                  <a:txBody>
                    <a:bodyPr/>
                    <a:lstStyle/>
                    <a:p>
                      <a:pPr marL="0" marR="0">
                        <a:spcBef>
                          <a:spcPts val="0"/>
                        </a:spcBef>
                        <a:spcAft>
                          <a:spcPts val="0"/>
                        </a:spcAft>
                      </a:pPr>
                      <a:r>
                        <a:rPr lang="en-US" sz="1100" dirty="0">
                          <a:effectLst/>
                        </a:rPr>
                        <a:t>Boston Residents</a:t>
                      </a:r>
                      <a:endParaRPr lang="en-US" sz="11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5117212"/>
                  </a:ext>
                </a:extLst>
              </a:tr>
              <a:tr h="241784">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rPr>
                        <a:t>Wages </a:t>
                      </a:r>
                    </a:p>
                  </a:txBody>
                  <a:tcPr marL="68580" marR="68580" marT="0" marB="0"/>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Started paying 15.00 in 2014</a:t>
                      </a:r>
                    </a:p>
                  </a:txBody>
                  <a:tcPr marL="68580" marR="68580" marT="0" marB="0"/>
                </a:tc>
                <a:extLst>
                  <a:ext uri="{0D108BD9-81ED-4DB2-BD59-A6C34878D82A}">
                    <a16:rowId xmlns:a16="http://schemas.microsoft.com/office/drawing/2014/main" val="2286421006"/>
                  </a:ext>
                </a:extLst>
              </a:tr>
              <a:tr h="241784">
                <a:tc>
                  <a:txBody>
                    <a:bodyPr/>
                    <a:lstStyle/>
                    <a:p>
                      <a:pPr marL="0" marR="0">
                        <a:spcBef>
                          <a:spcPts val="0"/>
                        </a:spcBef>
                        <a:spcAft>
                          <a:spcPts val="0"/>
                        </a:spcAft>
                      </a:pPr>
                      <a:r>
                        <a:rPr lang="en-US" sz="1100" dirty="0">
                          <a:effectLst/>
                        </a:rPr>
                        <a:t>Previous Criminal Record</a:t>
                      </a:r>
                      <a:endParaRPr lang="en-US" sz="11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8245123"/>
                  </a:ext>
                </a:extLst>
              </a:tr>
            </a:tbl>
          </a:graphicData>
        </a:graphic>
      </p:graphicFrame>
      <p:pic>
        <p:nvPicPr>
          <p:cNvPr id="7" name="Picture 4">
            <a:extLst>
              <a:ext uri="{FF2B5EF4-FFF2-40B4-BE49-F238E27FC236}">
                <a16:creationId xmlns:a16="http://schemas.microsoft.com/office/drawing/2014/main" id="{2911AD70-7769-6522-1822-FCFA1640C24A}"/>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259008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4940-59EB-7141-B39F-ED622E518F4C}"/>
              </a:ext>
            </a:extLst>
          </p:cNvPr>
          <p:cNvSpPr>
            <a:spLocks noGrp="1"/>
          </p:cNvSpPr>
          <p:nvPr>
            <p:ph type="title"/>
          </p:nvPr>
        </p:nvSpPr>
        <p:spPr/>
        <p:txBody>
          <a:bodyPr>
            <a:normAutofit/>
          </a:bodyPr>
          <a:lstStyle/>
          <a:p>
            <a:r>
              <a:rPr lang="en-US" sz="3600" dirty="0"/>
              <a:t>Employment – Diversity Executed </a:t>
            </a:r>
          </a:p>
        </p:txBody>
      </p:sp>
      <p:sp>
        <p:nvSpPr>
          <p:cNvPr id="3" name="Slide Number Placeholder 2">
            <a:extLst>
              <a:ext uri="{FF2B5EF4-FFF2-40B4-BE49-F238E27FC236}">
                <a16:creationId xmlns:a16="http://schemas.microsoft.com/office/drawing/2014/main" id="{ED315D10-6C91-A041-9007-18FDDC6AB2D3}"/>
              </a:ext>
            </a:extLst>
          </p:cNvPr>
          <p:cNvSpPr>
            <a:spLocks noGrp="1"/>
          </p:cNvSpPr>
          <p:nvPr>
            <p:ph type="sldNum" sz="quarter" idx="11"/>
          </p:nvPr>
        </p:nvSpPr>
        <p:spPr/>
        <p:txBody>
          <a:bodyPr/>
          <a:lstStyle/>
          <a:p>
            <a:fld id="{5441C5C7-2989-584A-81BD-7C43C243FB4A}" type="slidenum">
              <a:rPr lang="en-US" smtClean="0"/>
              <a:pPr/>
              <a:t>14</a:t>
            </a:fld>
            <a:endParaRPr lang="en-US" dirty="0"/>
          </a:p>
        </p:txBody>
      </p:sp>
      <p:sp>
        <p:nvSpPr>
          <p:cNvPr id="4" name="Content Placeholder 3">
            <a:extLst>
              <a:ext uri="{FF2B5EF4-FFF2-40B4-BE49-F238E27FC236}">
                <a16:creationId xmlns:a16="http://schemas.microsoft.com/office/drawing/2014/main" id="{A29B7595-7B50-1A48-B904-352B8BF59B23}"/>
              </a:ext>
            </a:extLst>
          </p:cNvPr>
          <p:cNvSpPr>
            <a:spLocks noGrp="1"/>
          </p:cNvSpPr>
          <p:nvPr>
            <p:ph sz="quarter" idx="12"/>
          </p:nvPr>
        </p:nvSpPr>
        <p:spPr>
          <a:xfrm>
            <a:off x="697749" y="1241229"/>
            <a:ext cx="8229600" cy="2034939"/>
          </a:xfrm>
        </p:spPr>
        <p:txBody>
          <a:bodyPr>
            <a:normAutofit/>
          </a:bodyPr>
          <a:lstStyle/>
          <a:p>
            <a:r>
              <a:rPr lang="en-US" sz="1800" dirty="0">
                <a:solidFill>
                  <a:srgbClr val="595959"/>
                </a:solidFill>
                <a:latin typeface="Helvetica" pitchFamily="2" charset="0"/>
              </a:rPr>
              <a:t>Track all DEI data using </a:t>
            </a:r>
            <a:r>
              <a:rPr lang="en-US" sz="1800" b="1" dirty="0">
                <a:solidFill>
                  <a:srgbClr val="595959"/>
                </a:solidFill>
                <a:latin typeface="Helvetica" pitchFamily="2" charset="0"/>
              </a:rPr>
              <a:t>Sustain.life </a:t>
            </a:r>
            <a:r>
              <a:rPr lang="en-US" sz="1800" dirty="0">
                <a:solidFill>
                  <a:srgbClr val="595959"/>
                </a:solidFill>
                <a:latin typeface="Helvetica" pitchFamily="2" charset="0"/>
              </a:rPr>
              <a:t>software</a:t>
            </a:r>
          </a:p>
          <a:p>
            <a:r>
              <a:rPr lang="en-US" sz="1800" dirty="0">
                <a:solidFill>
                  <a:srgbClr val="595959"/>
                </a:solidFill>
                <a:latin typeface="Helvetica" pitchFamily="2" charset="0"/>
              </a:rPr>
              <a:t>Publish Sustain.Life reports to website and authorities quarterly </a:t>
            </a:r>
            <a:endParaRPr lang="en-US" dirty="0">
              <a:solidFill>
                <a:srgbClr val="595959"/>
              </a:solidFill>
              <a:effectLst/>
            </a:endParaRPr>
          </a:p>
          <a:p>
            <a:r>
              <a:rPr lang="en-US" sz="1800" b="0" i="0" dirty="0">
                <a:solidFill>
                  <a:srgbClr val="595959"/>
                </a:solidFill>
                <a:effectLst/>
                <a:latin typeface="Helvetica" pitchFamily="2" charset="0"/>
              </a:rPr>
              <a:t>Local resources that will be utilized will at a minimum be, our neighborhood connections, Eagle Hill Civic Association, Mayors office of Workforce Development, Returning Citizens, </a:t>
            </a:r>
            <a:r>
              <a:rPr lang="en-US" sz="1800" b="0" i="0" dirty="0" err="1">
                <a:solidFill>
                  <a:srgbClr val="595959"/>
                </a:solidFill>
                <a:effectLst/>
                <a:latin typeface="Helvetica" pitchFamily="2" charset="0"/>
              </a:rPr>
              <a:t>Eastie</a:t>
            </a:r>
            <a:r>
              <a:rPr lang="en-US" sz="1800" b="0" i="0" dirty="0">
                <a:solidFill>
                  <a:srgbClr val="595959"/>
                </a:solidFill>
                <a:effectLst/>
                <a:latin typeface="Helvetica" pitchFamily="2" charset="0"/>
              </a:rPr>
              <a:t> Times, </a:t>
            </a:r>
            <a:r>
              <a:rPr lang="en-US" sz="1800" b="0" i="0" dirty="0" err="1">
                <a:solidFill>
                  <a:srgbClr val="595959"/>
                </a:solidFill>
                <a:effectLst/>
                <a:latin typeface="Helvetica" pitchFamily="2" charset="0"/>
              </a:rPr>
              <a:t>Eastboston.com</a:t>
            </a:r>
            <a:r>
              <a:rPr lang="en-US" sz="1800" b="0" i="0" dirty="0">
                <a:solidFill>
                  <a:srgbClr val="595959"/>
                </a:solidFill>
                <a:effectLst/>
                <a:latin typeface="Helvetica" pitchFamily="2" charset="0"/>
              </a:rPr>
              <a:t>, </a:t>
            </a:r>
            <a:r>
              <a:rPr lang="en-US" sz="1800" b="0" i="0" dirty="0" err="1">
                <a:solidFill>
                  <a:srgbClr val="595959"/>
                </a:solidFill>
                <a:effectLst/>
                <a:latin typeface="Helvetica" pitchFamily="2" charset="0"/>
              </a:rPr>
              <a:t>ElMundo</a:t>
            </a:r>
            <a:r>
              <a:rPr lang="en-US" sz="1800" b="0" i="0" dirty="0">
                <a:solidFill>
                  <a:srgbClr val="595959"/>
                </a:solidFill>
                <a:effectLst/>
                <a:latin typeface="Helvetica" pitchFamily="2" charset="0"/>
              </a:rPr>
              <a:t> and WeGrow Foundation</a:t>
            </a:r>
            <a:endParaRPr lang="en-US" dirty="0">
              <a:solidFill>
                <a:srgbClr val="595959"/>
              </a:solidFill>
              <a:effectLst/>
            </a:endParaRPr>
          </a:p>
        </p:txBody>
      </p:sp>
      <p:sp>
        <p:nvSpPr>
          <p:cNvPr id="6" name="Footer Placeholder 5">
            <a:extLst>
              <a:ext uri="{FF2B5EF4-FFF2-40B4-BE49-F238E27FC236}">
                <a16:creationId xmlns:a16="http://schemas.microsoft.com/office/drawing/2014/main" id="{A4D0269E-86FD-0148-A37F-A4D8550F8534}"/>
              </a:ext>
            </a:extLst>
          </p:cNvPr>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graphicFrame>
        <p:nvGraphicFramePr>
          <p:cNvPr id="8" name="Table 7">
            <a:extLst>
              <a:ext uri="{FF2B5EF4-FFF2-40B4-BE49-F238E27FC236}">
                <a16:creationId xmlns:a16="http://schemas.microsoft.com/office/drawing/2014/main" id="{2E68A653-B329-4E44-B6FA-16A37069CF6D}"/>
              </a:ext>
            </a:extLst>
          </p:cNvPr>
          <p:cNvGraphicFramePr/>
          <p:nvPr>
            <p:extLst>
              <p:ext uri="{D42A27DB-BD31-4B8C-83A1-F6EECF244321}">
                <p14:modId xmlns:p14="http://schemas.microsoft.com/office/powerpoint/2010/main" val="832128061"/>
              </p:ext>
            </p:extLst>
          </p:nvPr>
        </p:nvGraphicFramePr>
        <p:xfrm>
          <a:off x="697751" y="3066219"/>
          <a:ext cx="8359327" cy="3573991"/>
        </p:xfrm>
        <a:graphic>
          <a:graphicData uri="http://schemas.openxmlformats.org/drawingml/2006/table">
            <a:tbl>
              <a:tblPr firstRow="1" firstCol="1" bandRow="1">
                <a:tableStyleId>{F2DE63D5-997A-4646-A377-4702673A728D}</a:tableStyleId>
              </a:tblPr>
              <a:tblGrid>
                <a:gridCol w="3220411">
                  <a:extLst>
                    <a:ext uri="{9D8B030D-6E8A-4147-A177-3AD203B41FA5}">
                      <a16:colId xmlns:a16="http://schemas.microsoft.com/office/drawing/2014/main" val="3012475037"/>
                    </a:ext>
                  </a:extLst>
                </a:gridCol>
                <a:gridCol w="5138916">
                  <a:extLst>
                    <a:ext uri="{9D8B030D-6E8A-4147-A177-3AD203B41FA5}">
                      <a16:colId xmlns:a16="http://schemas.microsoft.com/office/drawing/2014/main" val="3312497459"/>
                    </a:ext>
                  </a:extLst>
                </a:gridCol>
              </a:tblGrid>
              <a:tr h="492174">
                <a:tc>
                  <a:txBody>
                    <a:bodyPr/>
                    <a:lstStyle/>
                    <a:p>
                      <a:pPr marL="0" marR="0">
                        <a:spcBef>
                          <a:spcPts val="0"/>
                        </a:spcBef>
                        <a:spcAft>
                          <a:spcPts val="0"/>
                        </a:spcAft>
                      </a:pPr>
                      <a:r>
                        <a:rPr lang="en-US" sz="12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GOAL for year 1 - 8 employees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9839528"/>
                  </a:ext>
                </a:extLst>
              </a:tr>
              <a:tr h="246088">
                <a:tc>
                  <a:txBody>
                    <a:bodyPr/>
                    <a:lstStyle/>
                    <a:p>
                      <a:pPr marL="0" marR="0">
                        <a:spcBef>
                          <a:spcPts val="0"/>
                        </a:spcBef>
                        <a:spcAft>
                          <a:spcPts val="0"/>
                        </a:spcAft>
                      </a:pPr>
                      <a:r>
                        <a:rPr lang="en-US" sz="1100" dirty="0">
                          <a:effectLst/>
                        </a:rPr>
                        <a:t>Women</a:t>
                      </a:r>
                      <a:endParaRPr lang="en-US" sz="11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Moved to Disenfranchised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2657683"/>
                  </a:ext>
                </a:extLst>
              </a:tr>
              <a:tr h="246088">
                <a:tc>
                  <a:txBody>
                    <a:bodyPr/>
                    <a:lstStyle/>
                    <a:p>
                      <a:pPr marL="0" marR="0">
                        <a:spcBef>
                          <a:spcPts val="0"/>
                        </a:spcBef>
                        <a:spcAft>
                          <a:spcPts val="0"/>
                        </a:spcAft>
                      </a:pPr>
                      <a:r>
                        <a:rPr lang="en-US" sz="1100">
                          <a:effectLst/>
                        </a:rPr>
                        <a:t>Men</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25%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6866586"/>
                  </a:ext>
                </a:extLst>
              </a:tr>
              <a:tr h="492174">
                <a:tc>
                  <a:txBody>
                    <a:bodyPr/>
                    <a:lstStyle/>
                    <a:p>
                      <a:pPr marL="0" marR="0">
                        <a:spcBef>
                          <a:spcPts val="0"/>
                        </a:spcBef>
                        <a:spcAft>
                          <a:spcPts val="0"/>
                        </a:spcAft>
                      </a:pPr>
                      <a:r>
                        <a:rPr lang="en-US" sz="1200" dirty="0">
                          <a:effectLst/>
                        </a:rPr>
                        <a:t>Disenfranchised Populations (CCC definition)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75%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4244246"/>
                  </a:ext>
                </a:extLst>
              </a:tr>
              <a:tr h="273191">
                <a:tc>
                  <a:txBody>
                    <a:bodyPr/>
                    <a:lstStyle/>
                    <a:p>
                      <a:pPr marL="0" marR="0">
                        <a:spcBef>
                          <a:spcPts val="0"/>
                        </a:spcBef>
                        <a:spcAft>
                          <a:spcPts val="0"/>
                        </a:spcAft>
                      </a:pPr>
                      <a:r>
                        <a:rPr lang="en-US" sz="1100" dirty="0">
                          <a:effectLst/>
                        </a:rPr>
                        <a:t>East Boston Residents</a:t>
                      </a:r>
                      <a:endParaRPr lang="en-US" sz="11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30% increasing in out years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431486"/>
                  </a:ext>
                </a:extLst>
              </a:tr>
              <a:tr h="246088">
                <a:tc>
                  <a:txBody>
                    <a:bodyPr/>
                    <a:lstStyle/>
                    <a:p>
                      <a:pPr marL="0" marR="0">
                        <a:spcBef>
                          <a:spcPts val="0"/>
                        </a:spcBef>
                        <a:spcAft>
                          <a:spcPts val="0"/>
                        </a:spcAft>
                      </a:pPr>
                      <a:r>
                        <a:rPr lang="en-US" sz="1100">
                          <a:effectLst/>
                        </a:rPr>
                        <a:t>Boston Residents</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60% increasing in out years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5117212"/>
                  </a:ext>
                </a:extLst>
              </a:tr>
              <a:tr h="1043096">
                <a:tc>
                  <a:txBody>
                    <a:bodyPr/>
                    <a:lstStyle/>
                    <a:p>
                      <a:pPr marL="0" marR="0">
                        <a:spcBef>
                          <a:spcPts val="0"/>
                        </a:spcBef>
                        <a:spcAft>
                          <a:spcPts val="0"/>
                        </a:spcAft>
                      </a:pPr>
                      <a:r>
                        <a:rPr lang="en-US" sz="1100" dirty="0">
                          <a:effectLst/>
                        </a:rPr>
                        <a:t>Wages and Benefits</a:t>
                      </a:r>
                      <a:endParaRPr lang="en-US" sz="11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latin typeface="Century Gothic" panose="020B0502020202020204" pitchFamily="34" charset="0"/>
                        </a:rPr>
                        <a:t>- 20.00 minimum – high production high value jobs, both salary and hourly</a:t>
                      </a:r>
                    </a:p>
                    <a:p>
                      <a:pPr marL="0" marR="0">
                        <a:spcBef>
                          <a:spcPts val="0"/>
                        </a:spcBef>
                        <a:spcAft>
                          <a:spcPts val="0"/>
                        </a:spcAft>
                      </a:pPr>
                      <a:r>
                        <a:rPr lang="en-US" sz="1200" dirty="0">
                          <a:effectLst/>
                          <a:latin typeface="Century Gothic" panose="020B0502020202020204" pitchFamily="34" charset="0"/>
                        </a:rPr>
                        <a:t>-Targeting 70% of salary jobs for equity employees </a:t>
                      </a:r>
                    </a:p>
                    <a:p>
                      <a:r>
                        <a:rPr lang="en-US" sz="1200" b="0" i="0" dirty="0">
                          <a:effectLst/>
                          <a:latin typeface="Century Gothic" panose="020B0502020202020204" pitchFamily="34" charset="0"/>
                        </a:rPr>
                        <a:t>- Training - CCC, OSHA, Safety, Cultivation Technology </a:t>
                      </a:r>
                      <a:endParaRPr lang="en-US" sz="1200" b="0" dirty="0">
                        <a:effectLst/>
                        <a:latin typeface="Century Gothic" panose="020B0502020202020204" pitchFamily="34" charset="0"/>
                      </a:endParaRPr>
                    </a:p>
                    <a:p>
                      <a:r>
                        <a:rPr lang="en-US" sz="1200" b="0" i="0" dirty="0">
                          <a:effectLst/>
                          <a:latin typeface="Century Gothic" panose="020B0502020202020204" pitchFamily="34" charset="0"/>
                        </a:rPr>
                        <a:t>- Benefit package</a:t>
                      </a:r>
                      <a:endParaRPr lang="en-US" sz="1200" b="0" dirty="0">
                        <a:effectLst/>
                        <a:latin typeface="Century Gothic" panose="020B0502020202020204" pitchFamily="34" charset="0"/>
                      </a:endParaRPr>
                    </a:p>
                    <a:p>
                      <a:r>
                        <a:rPr lang="en-US" sz="1200" b="0" i="0" dirty="0">
                          <a:effectLst/>
                          <a:latin typeface="Century Gothic" panose="020B0502020202020204" pitchFamily="34" charset="0"/>
                        </a:rPr>
                        <a:t>- Paid Time Off, Health Insurance</a:t>
                      </a:r>
                      <a:endParaRPr lang="en-US" sz="1200" b="0" dirty="0">
                        <a:effectLst/>
                        <a:latin typeface="Century Gothic" panose="020B0502020202020204" pitchFamily="34" charset="0"/>
                      </a:endParaRPr>
                    </a:p>
                    <a:p>
                      <a:r>
                        <a:rPr lang="en-US" sz="1200" b="0" i="0" dirty="0">
                          <a:effectLst/>
                          <a:latin typeface="Century Gothic" panose="020B0502020202020204" pitchFamily="34" charset="0"/>
                        </a:rPr>
                        <a:t>- BlueBike Membership($100/yr) or MBTA Pass subsidy</a:t>
                      </a:r>
                      <a:endParaRPr lang="en-US" sz="1200" b="0" dirty="0">
                        <a:effectLst/>
                        <a:latin typeface="Century Gothic" panose="020B0502020202020204" pitchFamily="34" charset="0"/>
                      </a:endParaRPr>
                    </a:p>
                  </a:txBody>
                  <a:tcPr marL="68580" marR="68580" marT="0" marB="0"/>
                </a:tc>
                <a:extLst>
                  <a:ext uri="{0D108BD9-81ED-4DB2-BD59-A6C34878D82A}">
                    <a16:rowId xmlns:a16="http://schemas.microsoft.com/office/drawing/2014/main" val="2035954247"/>
                  </a:ext>
                </a:extLst>
              </a:tr>
              <a:tr h="298028">
                <a:tc>
                  <a:txBody>
                    <a:bodyPr/>
                    <a:lstStyle/>
                    <a:p>
                      <a:pPr marL="0" marR="0">
                        <a:spcBef>
                          <a:spcPts val="0"/>
                        </a:spcBef>
                        <a:spcAft>
                          <a:spcPts val="0"/>
                        </a:spcAft>
                      </a:pPr>
                      <a:r>
                        <a:rPr lang="en-US" sz="1100">
                          <a:effectLst/>
                        </a:rPr>
                        <a:t>Previous Criminal Record</a:t>
                      </a:r>
                      <a:endParaRPr lang="en-US" sz="11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5% Thru WeGrow Foundation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8245123"/>
                  </a:ext>
                </a:extLst>
              </a:tr>
            </a:tbl>
          </a:graphicData>
        </a:graphic>
      </p:graphicFrame>
      <p:pic>
        <p:nvPicPr>
          <p:cNvPr id="7" name="Picture 4">
            <a:extLst>
              <a:ext uri="{FF2B5EF4-FFF2-40B4-BE49-F238E27FC236}">
                <a16:creationId xmlns:a16="http://schemas.microsoft.com/office/drawing/2014/main" id="{B96BBDD0-1CC3-1A29-482B-2D7B6012E0FB}"/>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252575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159" y="827860"/>
            <a:ext cx="8229600" cy="533400"/>
          </a:xfrm>
        </p:spPr>
        <p:txBody>
          <a:bodyPr>
            <a:noAutofit/>
          </a:bodyPr>
          <a:lstStyle/>
          <a:p>
            <a:r>
              <a:rPr lang="en-US" sz="3600" dirty="0"/>
              <a:t>No Retail – Soft Security  - Site Security </a:t>
            </a:r>
          </a:p>
        </p:txBody>
      </p:sp>
      <p:sp>
        <p:nvSpPr>
          <p:cNvPr id="3" name="Slide Number Placeholder 2"/>
          <p:cNvSpPr>
            <a:spLocks noGrp="1"/>
          </p:cNvSpPr>
          <p:nvPr>
            <p:ph type="sldNum" sz="quarter" idx="11"/>
          </p:nvPr>
        </p:nvSpPr>
        <p:spPr/>
        <p:txBody>
          <a:bodyPr/>
          <a:lstStyle/>
          <a:p>
            <a:fld id="{5441C5C7-2989-584A-81BD-7C43C243FB4A}" type="slidenum">
              <a:rPr lang="en-US" smtClean="0"/>
              <a:pPr/>
              <a:t>15</a:t>
            </a:fld>
            <a:endParaRPr lang="en-US" dirty="0"/>
          </a:p>
        </p:txBody>
      </p:sp>
      <p:sp>
        <p:nvSpPr>
          <p:cNvPr id="7" name="Content Placeholder 6">
            <a:extLst>
              <a:ext uri="{FF2B5EF4-FFF2-40B4-BE49-F238E27FC236}">
                <a16:creationId xmlns:a16="http://schemas.microsoft.com/office/drawing/2014/main" id="{53EADFBC-7892-124E-8095-F705FB759D79}"/>
              </a:ext>
            </a:extLst>
          </p:cNvPr>
          <p:cNvSpPr>
            <a:spLocks noGrp="1"/>
          </p:cNvSpPr>
          <p:nvPr>
            <p:ph sz="quarter" idx="12"/>
          </p:nvPr>
        </p:nvSpPr>
        <p:spPr>
          <a:xfrm>
            <a:off x="572656" y="1490327"/>
            <a:ext cx="8229600" cy="5110717"/>
          </a:xfrm>
        </p:spPr>
        <p:txBody>
          <a:bodyPr>
            <a:normAutofit/>
          </a:bodyPr>
          <a:lstStyle/>
          <a:p>
            <a:r>
              <a:rPr lang="en-US" sz="1600" dirty="0">
                <a:solidFill>
                  <a:srgbClr val="595959"/>
                </a:solidFill>
                <a:effectLst/>
                <a:latin typeface="Helvetica Neue" panose="02000503000000020004" pitchFamily="2"/>
                <a:ea typeface="Helvetica Neue" panose="02000503000000020004" pitchFamily="2"/>
                <a:cs typeface="Helvetica Neue" panose="02000503000000020004" pitchFamily="2"/>
              </a:rPr>
              <a:t>Early planning with Kroll, through Carl Jenkins (President)</a:t>
            </a:r>
            <a:endParaRPr lang="en-US" sz="1600" dirty="0">
              <a:solidFill>
                <a:srgbClr val="595959"/>
              </a:solidFill>
              <a:latin typeface="Helvetica Neue" panose="02000503000000020004" pitchFamily="2"/>
              <a:ea typeface="Helvetica Neue" panose="02000503000000020004" pitchFamily="2"/>
              <a:cs typeface="Helvetica Neue" panose="02000503000000020004" pitchFamily="2"/>
            </a:endParaRPr>
          </a:p>
          <a:p>
            <a:r>
              <a:rPr lang="en-US" sz="1600" dirty="0">
                <a:solidFill>
                  <a:srgbClr val="595959"/>
                </a:solidFill>
              </a:rPr>
              <a:t>No Retail</a:t>
            </a:r>
          </a:p>
          <a:p>
            <a:pPr lvl="1"/>
            <a:r>
              <a:rPr lang="en-US" sz="1600" dirty="0">
                <a:solidFill>
                  <a:srgbClr val="595959"/>
                </a:solidFill>
              </a:rPr>
              <a:t>No Foot Traffic </a:t>
            </a:r>
          </a:p>
          <a:p>
            <a:pPr lvl="1"/>
            <a:r>
              <a:rPr lang="en-US" sz="1600" dirty="0">
                <a:solidFill>
                  <a:srgbClr val="595959"/>
                </a:solidFill>
              </a:rPr>
              <a:t>No - Cash (transaction or storage), Checks or Card Processing </a:t>
            </a:r>
          </a:p>
          <a:p>
            <a:r>
              <a:rPr lang="en-US" sz="1600" dirty="0">
                <a:solidFill>
                  <a:srgbClr val="595959"/>
                </a:solidFill>
              </a:rPr>
              <a:t>Soft security </a:t>
            </a:r>
          </a:p>
          <a:p>
            <a:pPr lvl="1"/>
            <a:r>
              <a:rPr lang="en-US" sz="1600" dirty="0">
                <a:solidFill>
                  <a:srgbClr val="595959"/>
                </a:solidFill>
              </a:rPr>
              <a:t>Build on 7 years of neighborhood involvement </a:t>
            </a:r>
          </a:p>
          <a:p>
            <a:pPr lvl="2"/>
            <a:r>
              <a:rPr lang="en-US" sz="1600" dirty="0">
                <a:solidFill>
                  <a:srgbClr val="595959"/>
                </a:solidFill>
              </a:rPr>
              <a:t>7 years of operation with no theft, break-in or vandalism </a:t>
            </a:r>
          </a:p>
          <a:p>
            <a:pPr lvl="2"/>
            <a:r>
              <a:rPr lang="en-US" sz="1600" dirty="0">
                <a:solidFill>
                  <a:srgbClr val="595959"/>
                </a:solidFill>
              </a:rPr>
              <a:t>Growing Hemp since July 2018 with no security problems</a:t>
            </a:r>
          </a:p>
          <a:p>
            <a:pPr lvl="2"/>
            <a:r>
              <a:rPr lang="en-US" sz="1600" dirty="0">
                <a:solidFill>
                  <a:srgbClr val="595959"/>
                </a:solidFill>
              </a:rPr>
              <a:t>Cannabis affords increased involvement </a:t>
            </a:r>
          </a:p>
          <a:p>
            <a:pPr lvl="1"/>
            <a:r>
              <a:rPr lang="en-US" sz="1600" dirty="0">
                <a:solidFill>
                  <a:srgbClr val="595959"/>
                </a:solidFill>
              </a:rPr>
              <a:t>Hiring from neighborhood </a:t>
            </a:r>
          </a:p>
          <a:p>
            <a:pPr lvl="2"/>
            <a:r>
              <a:rPr lang="en-US" sz="1600" dirty="0">
                <a:solidFill>
                  <a:srgbClr val="595959"/>
                </a:solidFill>
              </a:rPr>
              <a:t>Cannabis affords increased hiring </a:t>
            </a:r>
          </a:p>
          <a:p>
            <a:r>
              <a:rPr lang="en-US" sz="1600" dirty="0">
                <a:solidFill>
                  <a:srgbClr val="595959"/>
                </a:solidFill>
              </a:rPr>
              <a:t>Site Security </a:t>
            </a:r>
          </a:p>
          <a:p>
            <a:pPr lvl="1"/>
            <a:r>
              <a:rPr lang="en-US" sz="1600" dirty="0">
                <a:solidFill>
                  <a:srgbClr val="595959"/>
                </a:solidFill>
              </a:rPr>
              <a:t>Visually attractive perimeter fencing with auto locking gates, video monitors and motion activated lighting</a:t>
            </a:r>
          </a:p>
          <a:p>
            <a:pPr lvl="1"/>
            <a:r>
              <a:rPr lang="en-US" sz="1600" dirty="0">
                <a:solidFill>
                  <a:srgbClr val="595959"/>
                </a:solidFill>
              </a:rPr>
              <a:t>24 hour video surveillance with 24 hour human monitoring </a:t>
            </a:r>
          </a:p>
          <a:p>
            <a:pPr lvl="2"/>
            <a:r>
              <a:rPr lang="en-US" sz="1600" dirty="0">
                <a:solidFill>
                  <a:srgbClr val="595959"/>
                </a:solidFill>
              </a:rPr>
              <a:t>Monitoring site is within 500 feet of facility </a:t>
            </a:r>
          </a:p>
          <a:p>
            <a:pPr lvl="1"/>
            <a:r>
              <a:rPr lang="en-US" sz="1600" dirty="0">
                <a:solidFill>
                  <a:srgbClr val="595959"/>
                </a:solidFill>
              </a:rPr>
              <a:t>Surveillance video recorded and stored to cloud</a:t>
            </a:r>
          </a:p>
        </p:txBody>
      </p:sp>
      <p:sp>
        <p:nvSpPr>
          <p:cNvPr id="5" name="Footer Placeholder 4"/>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6" name="Picture 4">
            <a:extLst>
              <a:ext uri="{FF2B5EF4-FFF2-40B4-BE49-F238E27FC236}">
                <a16:creationId xmlns:a16="http://schemas.microsoft.com/office/drawing/2014/main" id="{95EE9F20-586E-3C78-F3EC-BCDDBF912E4D}"/>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736490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Secure by Design Structures </a:t>
            </a:r>
          </a:p>
        </p:txBody>
      </p:sp>
      <p:sp>
        <p:nvSpPr>
          <p:cNvPr id="3" name="Slide Number Placeholder 2"/>
          <p:cNvSpPr>
            <a:spLocks noGrp="1"/>
          </p:cNvSpPr>
          <p:nvPr>
            <p:ph type="sldNum" sz="quarter" idx="11"/>
          </p:nvPr>
        </p:nvSpPr>
        <p:spPr/>
        <p:txBody>
          <a:bodyPr/>
          <a:lstStyle/>
          <a:p>
            <a:fld id="{5441C5C7-2989-584A-81BD-7C43C243FB4A}" type="slidenum">
              <a:rPr lang="en-US" smtClean="0"/>
              <a:pPr/>
              <a:t>16</a:t>
            </a:fld>
            <a:endParaRPr lang="en-US" dirty="0"/>
          </a:p>
        </p:txBody>
      </p:sp>
      <p:sp>
        <p:nvSpPr>
          <p:cNvPr id="7" name="Content Placeholder 6">
            <a:extLst>
              <a:ext uri="{FF2B5EF4-FFF2-40B4-BE49-F238E27FC236}">
                <a16:creationId xmlns:a16="http://schemas.microsoft.com/office/drawing/2014/main" id="{53EADFBC-7892-124E-8095-F705FB759D79}"/>
              </a:ext>
            </a:extLst>
          </p:cNvPr>
          <p:cNvSpPr>
            <a:spLocks noGrp="1"/>
          </p:cNvSpPr>
          <p:nvPr>
            <p:ph sz="quarter" idx="12"/>
          </p:nvPr>
        </p:nvSpPr>
        <p:spPr>
          <a:xfrm>
            <a:off x="693478" y="1313113"/>
            <a:ext cx="8229600" cy="2743200"/>
          </a:xfrm>
        </p:spPr>
        <p:txBody>
          <a:bodyPr>
            <a:noAutofit/>
          </a:bodyPr>
          <a:lstStyle/>
          <a:p>
            <a:r>
              <a:rPr lang="en-US" sz="2400" dirty="0">
                <a:solidFill>
                  <a:srgbClr val="595959"/>
                </a:solidFill>
              </a:rPr>
              <a:t> Modularity</a:t>
            </a:r>
          </a:p>
          <a:p>
            <a:pPr lvl="1"/>
            <a:r>
              <a:rPr lang="en-US" dirty="0">
                <a:solidFill>
                  <a:srgbClr val="595959"/>
                </a:solidFill>
              </a:rPr>
              <a:t>Isolate access and functions </a:t>
            </a:r>
          </a:p>
          <a:p>
            <a:r>
              <a:rPr lang="en-US" sz="2400" dirty="0">
                <a:solidFill>
                  <a:srgbClr val="595959"/>
                </a:solidFill>
              </a:rPr>
              <a:t>Growing units </a:t>
            </a:r>
          </a:p>
          <a:p>
            <a:pPr lvl="1"/>
            <a:r>
              <a:rPr lang="en-US" dirty="0">
                <a:solidFill>
                  <a:srgbClr val="595959"/>
                </a:solidFill>
              </a:rPr>
              <a:t>Core10 steel superstructure</a:t>
            </a:r>
          </a:p>
          <a:p>
            <a:pPr lvl="1"/>
            <a:r>
              <a:rPr lang="en-US" dirty="0">
                <a:solidFill>
                  <a:srgbClr val="595959"/>
                </a:solidFill>
              </a:rPr>
              <a:t>2 layer aluminum floors walls and roofing with R45 insulation</a:t>
            </a:r>
          </a:p>
          <a:p>
            <a:pPr lvl="1"/>
            <a:r>
              <a:rPr lang="en-US" dirty="0">
                <a:solidFill>
                  <a:srgbClr val="595959"/>
                </a:solidFill>
              </a:rPr>
              <a:t>No windows with LED lighting and climate control </a:t>
            </a:r>
          </a:p>
        </p:txBody>
      </p:sp>
      <p:sp>
        <p:nvSpPr>
          <p:cNvPr id="5" name="Footer Placeholder 4"/>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4" name="Picture 10">
            <a:extLst>
              <a:ext uri="{FF2B5EF4-FFF2-40B4-BE49-F238E27FC236}">
                <a16:creationId xmlns:a16="http://schemas.microsoft.com/office/drawing/2014/main" id="{AC81A356-A434-4846-84F5-679FBC6ADB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2164" y="4062054"/>
            <a:ext cx="3504109" cy="2275980"/>
          </a:xfrm>
          <a:prstGeom prst="rect">
            <a:avLst/>
          </a:prstGeom>
        </p:spPr>
      </p:pic>
      <p:pic>
        <p:nvPicPr>
          <p:cNvPr id="9" name="Picture 9">
            <a:extLst>
              <a:ext uri="{FF2B5EF4-FFF2-40B4-BE49-F238E27FC236}">
                <a16:creationId xmlns:a16="http://schemas.microsoft.com/office/drawing/2014/main" id="{A2C4761B-DFEC-A341-8B93-F2B1E46CA2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1277" y="4062055"/>
            <a:ext cx="3964311" cy="2253577"/>
          </a:xfrm>
          <a:prstGeom prst="rect">
            <a:avLst/>
          </a:prstGeom>
        </p:spPr>
      </p:pic>
      <p:pic>
        <p:nvPicPr>
          <p:cNvPr id="8" name="Picture 4">
            <a:extLst>
              <a:ext uri="{FF2B5EF4-FFF2-40B4-BE49-F238E27FC236}">
                <a16:creationId xmlns:a16="http://schemas.microsoft.com/office/drawing/2014/main" id="{9906D08A-77CB-C75C-C141-339A05259018}"/>
              </a:ext>
            </a:extLst>
          </p:cNvPr>
          <p:cNvPicPr>
            <a:picLocks noChangeAspect="1"/>
          </p:cNvPicPr>
          <p:nvPr/>
        </p:nvPicPr>
        <p:blipFill>
          <a:blip r:embed="rId4"/>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273666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B556-6061-A547-B050-054D2B2DE0DA}"/>
              </a:ext>
            </a:extLst>
          </p:cNvPr>
          <p:cNvSpPr>
            <a:spLocks noGrp="1"/>
          </p:cNvSpPr>
          <p:nvPr>
            <p:ph type="title"/>
          </p:nvPr>
        </p:nvSpPr>
        <p:spPr>
          <a:xfrm>
            <a:off x="764650" y="1013634"/>
            <a:ext cx="8229600" cy="533400"/>
          </a:xfrm>
        </p:spPr>
        <p:txBody>
          <a:bodyPr>
            <a:noAutofit/>
          </a:bodyPr>
          <a:lstStyle/>
          <a:p>
            <a:r>
              <a:rPr lang="en-US" sz="3600" dirty="0"/>
              <a:t>Security Systems Growing, Office and Manufacturing</a:t>
            </a:r>
          </a:p>
        </p:txBody>
      </p:sp>
      <p:sp>
        <p:nvSpPr>
          <p:cNvPr id="3" name="Slide Number Placeholder 2">
            <a:extLst>
              <a:ext uri="{FF2B5EF4-FFF2-40B4-BE49-F238E27FC236}">
                <a16:creationId xmlns:a16="http://schemas.microsoft.com/office/drawing/2014/main" id="{A4916B67-0D59-9C4F-97D8-1F564C01F842}"/>
              </a:ext>
            </a:extLst>
          </p:cNvPr>
          <p:cNvSpPr>
            <a:spLocks noGrp="1"/>
          </p:cNvSpPr>
          <p:nvPr>
            <p:ph type="sldNum" sz="quarter" idx="11"/>
          </p:nvPr>
        </p:nvSpPr>
        <p:spPr/>
        <p:txBody>
          <a:bodyPr/>
          <a:lstStyle/>
          <a:p>
            <a:fld id="{5441C5C7-2989-584A-81BD-7C43C243FB4A}" type="slidenum">
              <a:rPr lang="en-US" smtClean="0"/>
              <a:pPr/>
              <a:t>17</a:t>
            </a:fld>
            <a:endParaRPr lang="en-US" dirty="0"/>
          </a:p>
        </p:txBody>
      </p:sp>
      <p:sp>
        <p:nvSpPr>
          <p:cNvPr id="4" name="Content Placeholder 3">
            <a:extLst>
              <a:ext uri="{FF2B5EF4-FFF2-40B4-BE49-F238E27FC236}">
                <a16:creationId xmlns:a16="http://schemas.microsoft.com/office/drawing/2014/main" id="{BF19D242-8749-BD4E-8B65-FF88B351A3F4}"/>
              </a:ext>
            </a:extLst>
          </p:cNvPr>
          <p:cNvSpPr>
            <a:spLocks noGrp="1"/>
          </p:cNvSpPr>
          <p:nvPr>
            <p:ph sz="quarter" idx="12"/>
          </p:nvPr>
        </p:nvSpPr>
        <p:spPr>
          <a:xfrm>
            <a:off x="853256" y="1990059"/>
            <a:ext cx="8229600" cy="4197498"/>
          </a:xfrm>
        </p:spPr>
        <p:txBody>
          <a:bodyPr>
            <a:normAutofit/>
          </a:bodyPr>
          <a:lstStyle/>
          <a:p>
            <a:r>
              <a:rPr lang="en-US" sz="2000" dirty="0">
                <a:solidFill>
                  <a:srgbClr val="595959"/>
                </a:solidFill>
              </a:rPr>
              <a:t>Battery and generator backup for systems</a:t>
            </a:r>
          </a:p>
          <a:p>
            <a:r>
              <a:rPr lang="en-US" sz="2000" dirty="0">
                <a:solidFill>
                  <a:srgbClr val="595959"/>
                </a:solidFill>
              </a:rPr>
              <a:t>Fire, Entry and Emergency Alarms</a:t>
            </a:r>
          </a:p>
          <a:p>
            <a:r>
              <a:rPr lang="en-US" sz="2000" dirty="0">
                <a:solidFill>
                  <a:srgbClr val="595959"/>
                </a:solidFill>
              </a:rPr>
              <a:t>Surveillance direct to cloud with local backup </a:t>
            </a:r>
          </a:p>
          <a:p>
            <a:pPr lvl="1"/>
            <a:r>
              <a:rPr lang="en-US" sz="2000" dirty="0">
                <a:solidFill>
                  <a:srgbClr val="595959"/>
                </a:solidFill>
              </a:rPr>
              <a:t>Work areas and access points  </a:t>
            </a:r>
          </a:p>
          <a:p>
            <a:pPr lvl="1"/>
            <a:r>
              <a:rPr lang="en-US" sz="2000" dirty="0">
                <a:solidFill>
                  <a:srgbClr val="595959"/>
                </a:solidFill>
              </a:rPr>
              <a:t>Thermal and Infrared motion activated off hours </a:t>
            </a:r>
          </a:p>
          <a:p>
            <a:r>
              <a:rPr lang="en-US" sz="2000" dirty="0">
                <a:solidFill>
                  <a:srgbClr val="595959"/>
                </a:solidFill>
              </a:rPr>
              <a:t>Biometric and or key card and 2 factor authentication for Cannabis growing units and production areas</a:t>
            </a:r>
          </a:p>
          <a:p>
            <a:r>
              <a:rPr lang="en-US" sz="2000" dirty="0">
                <a:solidFill>
                  <a:srgbClr val="595959"/>
                </a:solidFill>
              </a:rPr>
              <a:t>Auto-locking growing units and production areas</a:t>
            </a:r>
          </a:p>
          <a:p>
            <a:r>
              <a:rPr lang="en-US" sz="2000" dirty="0">
                <a:solidFill>
                  <a:srgbClr val="595959"/>
                </a:solidFill>
              </a:rPr>
              <a:t>Doors and frames as robust as surrounding walls</a:t>
            </a:r>
          </a:p>
          <a:p>
            <a:r>
              <a:rPr lang="en-US" sz="2000" dirty="0">
                <a:solidFill>
                  <a:srgbClr val="595959"/>
                </a:solidFill>
              </a:rPr>
              <a:t>Rules based access controls to all areas </a:t>
            </a:r>
          </a:p>
          <a:p>
            <a:r>
              <a:rPr lang="en-US" sz="2000" dirty="0">
                <a:solidFill>
                  <a:srgbClr val="595959"/>
                </a:solidFill>
              </a:rPr>
              <a:t>All data recorded an stored to cloud database </a:t>
            </a:r>
          </a:p>
        </p:txBody>
      </p:sp>
      <p:sp>
        <p:nvSpPr>
          <p:cNvPr id="5" name="Footer Placeholder 4">
            <a:extLst>
              <a:ext uri="{FF2B5EF4-FFF2-40B4-BE49-F238E27FC236}">
                <a16:creationId xmlns:a16="http://schemas.microsoft.com/office/drawing/2014/main" id="{E653FBE4-F363-A640-B8AB-9E350EC77944}"/>
              </a:ext>
            </a:extLst>
          </p:cNvPr>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7" name="Picture 4">
            <a:extLst>
              <a:ext uri="{FF2B5EF4-FFF2-40B4-BE49-F238E27FC236}">
                <a16:creationId xmlns:a16="http://schemas.microsoft.com/office/drawing/2014/main" id="{6074DF7A-B637-B3F5-6666-C23A9845B4D5}"/>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63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7DB0-FF29-F848-A2DD-BADEF36B7F72}"/>
              </a:ext>
            </a:extLst>
          </p:cNvPr>
          <p:cNvSpPr>
            <a:spLocks noGrp="1"/>
          </p:cNvSpPr>
          <p:nvPr>
            <p:ph type="title"/>
          </p:nvPr>
        </p:nvSpPr>
        <p:spPr>
          <a:xfrm>
            <a:off x="1042134" y="704775"/>
            <a:ext cx="7886700" cy="1325563"/>
          </a:xfrm>
        </p:spPr>
        <p:txBody>
          <a:bodyPr>
            <a:normAutofit/>
          </a:bodyPr>
          <a:lstStyle/>
          <a:p>
            <a:r>
              <a:rPr lang="en-US" sz="3600" dirty="0" err="1"/>
              <a:t>Inside-0ut</a:t>
            </a:r>
            <a:r>
              <a:rPr lang="en-US" sz="3600" dirty="0"/>
              <a:t> Security</a:t>
            </a:r>
          </a:p>
        </p:txBody>
      </p:sp>
      <p:sp>
        <p:nvSpPr>
          <p:cNvPr id="3" name="Slide Number Placeholder 2">
            <a:extLst>
              <a:ext uri="{FF2B5EF4-FFF2-40B4-BE49-F238E27FC236}">
                <a16:creationId xmlns:a16="http://schemas.microsoft.com/office/drawing/2014/main" id="{6841659F-B3E3-0843-9554-19A7C1A458CB}"/>
              </a:ext>
            </a:extLst>
          </p:cNvPr>
          <p:cNvSpPr>
            <a:spLocks noGrp="1"/>
          </p:cNvSpPr>
          <p:nvPr>
            <p:ph type="sldNum" sz="quarter" idx="11"/>
          </p:nvPr>
        </p:nvSpPr>
        <p:spPr/>
        <p:txBody>
          <a:bodyPr/>
          <a:lstStyle/>
          <a:p>
            <a:fld id="{5441C5C7-2989-584A-81BD-7C43C243FB4A}" type="slidenum">
              <a:rPr lang="en-US" smtClean="0"/>
              <a:pPr/>
              <a:t>18</a:t>
            </a:fld>
            <a:endParaRPr lang="en-US" dirty="0"/>
          </a:p>
        </p:txBody>
      </p:sp>
      <p:sp>
        <p:nvSpPr>
          <p:cNvPr id="4" name="Content Placeholder 3">
            <a:extLst>
              <a:ext uri="{FF2B5EF4-FFF2-40B4-BE49-F238E27FC236}">
                <a16:creationId xmlns:a16="http://schemas.microsoft.com/office/drawing/2014/main" id="{AD0FAF67-BDDC-4740-89A0-CA92C89ADE41}"/>
              </a:ext>
            </a:extLst>
          </p:cNvPr>
          <p:cNvSpPr>
            <a:spLocks noGrp="1"/>
          </p:cNvSpPr>
          <p:nvPr>
            <p:ph sz="quarter" idx="12"/>
          </p:nvPr>
        </p:nvSpPr>
        <p:spPr>
          <a:xfrm>
            <a:off x="959884" y="1979614"/>
            <a:ext cx="7726916" cy="4344986"/>
          </a:xfrm>
        </p:spPr>
        <p:txBody>
          <a:bodyPr>
            <a:normAutofit/>
          </a:bodyPr>
          <a:lstStyle/>
          <a:p>
            <a:r>
              <a:rPr lang="en-US" sz="2000" dirty="0">
                <a:solidFill>
                  <a:srgbClr val="595959"/>
                </a:solidFill>
              </a:rPr>
              <a:t>CCC mandated </a:t>
            </a:r>
            <a:r>
              <a:rPr lang="en-US" sz="2000" dirty="0" err="1">
                <a:solidFill>
                  <a:srgbClr val="595959"/>
                </a:solidFill>
              </a:rPr>
              <a:t>Metrc</a:t>
            </a:r>
            <a:r>
              <a:rPr lang="en-US" sz="2000" dirty="0">
                <a:solidFill>
                  <a:srgbClr val="595959"/>
                </a:solidFill>
              </a:rPr>
              <a:t> seed to sale tracking will be tied to employee access and activities</a:t>
            </a:r>
          </a:p>
          <a:p>
            <a:r>
              <a:rPr lang="en-US" sz="2000" dirty="0">
                <a:solidFill>
                  <a:srgbClr val="595959"/>
                </a:solidFill>
              </a:rPr>
              <a:t>Employee movement tracked and recorded via key card system </a:t>
            </a:r>
          </a:p>
          <a:p>
            <a:pPr lvl="1"/>
            <a:r>
              <a:rPr lang="en-US" sz="2000" dirty="0">
                <a:solidFill>
                  <a:srgbClr val="595959"/>
                </a:solidFill>
              </a:rPr>
              <a:t>Tied to </a:t>
            </a:r>
            <a:r>
              <a:rPr lang="en-US" sz="2000" dirty="0" err="1">
                <a:solidFill>
                  <a:srgbClr val="595959"/>
                </a:solidFill>
              </a:rPr>
              <a:t>Metrc</a:t>
            </a:r>
            <a:r>
              <a:rPr lang="en-US" sz="2000" dirty="0">
                <a:solidFill>
                  <a:srgbClr val="595959"/>
                </a:solidFill>
              </a:rPr>
              <a:t> System Via API</a:t>
            </a:r>
          </a:p>
        </p:txBody>
      </p:sp>
      <p:sp>
        <p:nvSpPr>
          <p:cNvPr id="5" name="Footer Placeholder 4">
            <a:extLst>
              <a:ext uri="{FF2B5EF4-FFF2-40B4-BE49-F238E27FC236}">
                <a16:creationId xmlns:a16="http://schemas.microsoft.com/office/drawing/2014/main" id="{12317E8D-009F-3D4F-BD9F-0BEFF26C0A91}"/>
              </a:ext>
            </a:extLst>
          </p:cNvPr>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7" name="Picture 4">
            <a:extLst>
              <a:ext uri="{FF2B5EF4-FFF2-40B4-BE49-F238E27FC236}">
                <a16:creationId xmlns:a16="http://schemas.microsoft.com/office/drawing/2014/main" id="{3D3B859C-2419-7DB2-9591-6A3A723B91EA}"/>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247327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716A-8484-4540-A858-80DCEB87A5CB}"/>
              </a:ext>
            </a:extLst>
          </p:cNvPr>
          <p:cNvSpPr>
            <a:spLocks noGrp="1"/>
          </p:cNvSpPr>
          <p:nvPr>
            <p:ph type="title"/>
          </p:nvPr>
        </p:nvSpPr>
        <p:spPr>
          <a:xfrm>
            <a:off x="628650" y="365126"/>
            <a:ext cx="8229600" cy="1325563"/>
          </a:xfrm>
        </p:spPr>
        <p:txBody>
          <a:bodyPr>
            <a:normAutofit/>
          </a:bodyPr>
          <a:lstStyle/>
          <a:p>
            <a:r>
              <a:rPr lang="en-US" sz="3600" dirty="0"/>
              <a:t>Growth Plan Based on Planning and Success </a:t>
            </a:r>
          </a:p>
        </p:txBody>
      </p:sp>
      <p:sp>
        <p:nvSpPr>
          <p:cNvPr id="3" name="Slide Number Placeholder 2">
            <a:extLst>
              <a:ext uri="{FF2B5EF4-FFF2-40B4-BE49-F238E27FC236}">
                <a16:creationId xmlns:a16="http://schemas.microsoft.com/office/drawing/2014/main" id="{D6AC292A-A28A-9449-8054-1D512B029585}"/>
              </a:ext>
            </a:extLst>
          </p:cNvPr>
          <p:cNvSpPr>
            <a:spLocks noGrp="1"/>
          </p:cNvSpPr>
          <p:nvPr>
            <p:ph type="sldNum" sz="quarter" idx="11"/>
          </p:nvPr>
        </p:nvSpPr>
        <p:spPr/>
        <p:txBody>
          <a:bodyPr/>
          <a:lstStyle/>
          <a:p>
            <a:fld id="{5441C5C7-2989-584A-81BD-7C43C243FB4A}" type="slidenum">
              <a:rPr lang="en-US" smtClean="0"/>
              <a:pPr/>
              <a:t>19</a:t>
            </a:fld>
            <a:endParaRPr lang="en-US" dirty="0"/>
          </a:p>
        </p:txBody>
      </p:sp>
      <p:sp>
        <p:nvSpPr>
          <p:cNvPr id="4" name="Content Placeholder 3">
            <a:extLst>
              <a:ext uri="{FF2B5EF4-FFF2-40B4-BE49-F238E27FC236}">
                <a16:creationId xmlns:a16="http://schemas.microsoft.com/office/drawing/2014/main" id="{76DCC3B5-F85A-0C4D-AA3C-83904FE40EFA}"/>
              </a:ext>
            </a:extLst>
          </p:cNvPr>
          <p:cNvSpPr>
            <a:spLocks noGrp="1"/>
          </p:cNvSpPr>
          <p:nvPr>
            <p:ph sz="quarter" idx="12"/>
          </p:nvPr>
        </p:nvSpPr>
        <p:spPr>
          <a:xfrm>
            <a:off x="753139" y="1415493"/>
            <a:ext cx="8229600" cy="4712991"/>
          </a:xfrm>
        </p:spPr>
        <p:txBody>
          <a:bodyPr>
            <a:normAutofit/>
          </a:bodyPr>
          <a:lstStyle/>
          <a:p>
            <a:r>
              <a:rPr lang="en-US" sz="2000" dirty="0">
                <a:solidFill>
                  <a:srgbClr val="595959"/>
                </a:solidFill>
                <a:latin typeface="Helvetica Neue" panose="02000503000000020004" pitchFamily="2"/>
                <a:ea typeface="Helvetica Neue" panose="02000503000000020004" pitchFamily="2"/>
                <a:cs typeface="Helvetica Neue" panose="02000503000000020004" pitchFamily="2"/>
              </a:rPr>
              <a:t>Right of refusal on 20,000sq feet of land at current location </a:t>
            </a:r>
          </a:p>
          <a:p>
            <a:pPr lvl="1"/>
            <a:r>
              <a:rPr lang="en-US" sz="2000" dirty="0">
                <a:solidFill>
                  <a:srgbClr val="595959"/>
                </a:solidFill>
                <a:latin typeface="Helvetica Neue" panose="02000503000000020004" pitchFamily="2"/>
                <a:ea typeface="Helvetica Neue" panose="02000503000000020004" pitchFamily="2"/>
                <a:cs typeface="Helvetica Neue" panose="02000503000000020004" pitchFamily="2"/>
              </a:rPr>
              <a:t>Build up to 60,000 sq feet of Indoor and Greenhouse </a:t>
            </a:r>
          </a:p>
          <a:p>
            <a:r>
              <a:rPr lang="en-US" sz="2000" dirty="0">
                <a:solidFill>
                  <a:srgbClr val="595959"/>
                </a:solidFill>
                <a:latin typeface="Helvetica Neue" panose="02000503000000020004" pitchFamily="2"/>
                <a:ea typeface="Helvetica Neue" panose="02000503000000020004" pitchFamily="2"/>
                <a:cs typeface="Helvetica Neue" panose="02000503000000020004" pitchFamily="2"/>
              </a:rPr>
              <a:t>8 living wage jobs year 1 </a:t>
            </a:r>
          </a:p>
          <a:p>
            <a:r>
              <a:rPr lang="en-US" sz="2000" dirty="0">
                <a:solidFill>
                  <a:srgbClr val="595959"/>
                </a:solidFill>
                <a:latin typeface="Helvetica Neue" panose="02000503000000020004" pitchFamily="2"/>
                <a:ea typeface="Helvetica Neue" panose="02000503000000020004" pitchFamily="2"/>
                <a:cs typeface="Helvetica Neue" panose="02000503000000020004" pitchFamily="2"/>
              </a:rPr>
              <a:t> Maintain local control</a:t>
            </a:r>
          </a:p>
          <a:p>
            <a:pPr lvl="1"/>
            <a:r>
              <a:rPr lang="en-US" sz="2000" dirty="0">
                <a:solidFill>
                  <a:srgbClr val="595959"/>
                </a:solidFill>
                <a:latin typeface="Helvetica Neue" panose="02000503000000020004" pitchFamily="2"/>
                <a:ea typeface="Helvetica Neue" panose="02000503000000020004" pitchFamily="2"/>
                <a:cs typeface="Helvetica Neue" panose="02000503000000020004" pitchFamily="2"/>
              </a:rPr>
              <a:t>Finance with Revenue based private debt offering vs, equity</a:t>
            </a:r>
          </a:p>
          <a:p>
            <a:pPr>
              <a:buFont typeface="Arial" panose="020B0604020202020204" pitchFamily="34" charset="0"/>
              <a:buChar char="•"/>
            </a:pPr>
            <a:r>
              <a:rPr lang="en-US" sz="2000" b="0" i="0" dirty="0">
                <a:solidFill>
                  <a:srgbClr val="595959"/>
                </a:solidFill>
                <a:effectLst/>
                <a:latin typeface="Helvetica Neue" panose="02000503000000020004" pitchFamily="2"/>
                <a:ea typeface="Helvetica Neue" panose="02000503000000020004" pitchFamily="2"/>
                <a:cs typeface="Helvetica Neue" panose="02000503000000020004" pitchFamily="2"/>
              </a:rPr>
              <a:t>Potential Wholesale of $48,000,000 flower revenue with possible 4X upside for extract production </a:t>
            </a:r>
          </a:p>
          <a:p>
            <a:pPr>
              <a:buFont typeface="Arial" panose="020B0604020202020204" pitchFamily="34" charset="0"/>
              <a:buChar char="•"/>
            </a:pPr>
            <a:r>
              <a:rPr lang="en-US" sz="2000" b="0" i="0" dirty="0">
                <a:solidFill>
                  <a:srgbClr val="595959"/>
                </a:solidFill>
                <a:effectLst/>
                <a:latin typeface="Helvetica Neue" panose="02000503000000020004" pitchFamily="2"/>
                <a:ea typeface="Helvetica Neue" panose="02000503000000020004" pitchFamily="2"/>
                <a:cs typeface="Helvetica Neue" panose="02000503000000020004" pitchFamily="2"/>
              </a:rPr>
              <a:t>Additional 20 management, manufacturing and production jobs for local residents </a:t>
            </a:r>
            <a:endParaRPr lang="en-US" sz="2000" dirty="0">
              <a:solidFill>
                <a:srgbClr val="595959"/>
              </a:solidFill>
              <a:effectLst/>
              <a:latin typeface="Helvetica Neue" panose="02000503000000020004" pitchFamily="2"/>
              <a:ea typeface="Helvetica Neue" panose="02000503000000020004" pitchFamily="2"/>
              <a:cs typeface="Helvetica Neue" panose="02000503000000020004" pitchFamily="2"/>
            </a:endParaRPr>
          </a:p>
          <a:p>
            <a:r>
              <a:rPr lang="en-US" sz="2000" b="0" i="0" dirty="0">
                <a:solidFill>
                  <a:srgbClr val="595959"/>
                </a:solidFill>
                <a:effectLst/>
                <a:latin typeface="Helvetica Neue" panose="02000503000000020004" pitchFamily="2"/>
                <a:ea typeface="Helvetica Neue" panose="02000503000000020004" pitchFamily="2"/>
                <a:cs typeface="Helvetica Neue" panose="02000503000000020004" pitchFamily="2"/>
              </a:rPr>
              <a:t>We are getting requests for production plans from companies working on developing or in the market with products for the retail market and from potential retailers looking for products that are not from competitors.</a:t>
            </a:r>
            <a:endParaRPr lang="en-US" sz="2000" dirty="0">
              <a:solidFill>
                <a:srgbClr val="595959"/>
              </a:solidFill>
              <a:effectLst/>
              <a:latin typeface="Helvetica Neue" panose="02000503000000020004" pitchFamily="2"/>
              <a:ea typeface="Helvetica Neue" panose="02000503000000020004" pitchFamily="2"/>
              <a:cs typeface="Helvetica Neue" panose="02000503000000020004" pitchFamily="2"/>
            </a:endParaRPr>
          </a:p>
        </p:txBody>
      </p:sp>
      <p:sp>
        <p:nvSpPr>
          <p:cNvPr id="5" name="Footer Placeholder 4">
            <a:extLst>
              <a:ext uri="{FF2B5EF4-FFF2-40B4-BE49-F238E27FC236}">
                <a16:creationId xmlns:a16="http://schemas.microsoft.com/office/drawing/2014/main" id="{B9773CFB-D75D-9046-A9F3-B7C12EB255B6}"/>
              </a:ext>
            </a:extLst>
          </p:cNvPr>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7" name="Picture 4">
            <a:extLst>
              <a:ext uri="{FF2B5EF4-FFF2-40B4-BE49-F238E27FC236}">
                <a16:creationId xmlns:a16="http://schemas.microsoft.com/office/drawing/2014/main" id="{617633C3-C800-FD49-4390-26090EE00BA5}"/>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148940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East Boston industrial zone farm location  </a:t>
            </a:r>
          </a:p>
        </p:txBody>
      </p:sp>
      <p:sp>
        <p:nvSpPr>
          <p:cNvPr id="3" name="Slide Number Placeholder 2"/>
          <p:cNvSpPr>
            <a:spLocks noGrp="1"/>
          </p:cNvSpPr>
          <p:nvPr>
            <p:ph type="sldNum" sz="quarter" idx="11"/>
          </p:nvPr>
        </p:nvSpPr>
        <p:spPr/>
        <p:txBody>
          <a:bodyPr>
            <a:normAutofit/>
          </a:bodyPr>
          <a:lstStyle/>
          <a:p>
            <a:fld id="{5441C5C7-2989-584A-81BD-7C43C243FB4A}" type="slidenum">
              <a:rPr lang="en-US" smtClean="0"/>
              <a:pPr/>
              <a:t>2</a:t>
            </a:fld>
            <a:endParaRPr lang="en-US" dirty="0"/>
          </a:p>
        </p:txBody>
      </p:sp>
      <p:pic>
        <p:nvPicPr>
          <p:cNvPr id="7" name="Content Placeholder 6"/>
          <p:cNvPicPr>
            <a:picLocks noGrp="1" noChangeAspect="1"/>
          </p:cNvPicPr>
          <p:nvPr>
            <p:ph sz="quarter" idx="12"/>
          </p:nvPr>
        </p:nvPicPr>
        <p:blipFill>
          <a:blip r:embed="rId2" cstate="screen">
            <a:extLst>
              <a:ext uri="{28A0092B-C50C-407E-A947-70E740481C1C}">
                <a14:useLocalDpi xmlns:a14="http://schemas.microsoft.com/office/drawing/2010/main"/>
              </a:ext>
            </a:extLst>
          </a:blip>
          <a:stretch>
            <a:fillRect/>
          </a:stretch>
        </p:blipFill>
        <p:spPr>
          <a:xfrm>
            <a:off x="994306" y="1594703"/>
            <a:ext cx="6587278" cy="4431808"/>
          </a:xfrm>
        </p:spPr>
      </p:pic>
      <p:sp>
        <p:nvSpPr>
          <p:cNvPr id="5" name="Footer Placeholder 4"/>
          <p:cNvSpPr>
            <a:spLocks noGrp="1"/>
          </p:cNvSpPr>
          <p:nvPr>
            <p:ph type="ftr" sz="quarter" idx="10"/>
          </p:nvPr>
        </p:nvSpPr>
        <p:spPr/>
        <p:txBody>
          <a:bodyPr>
            <a:normAutofit fontScale="70000" lnSpcReduction="20000"/>
          </a:bodyPr>
          <a:lstStyle/>
          <a:p>
            <a:r>
              <a:rPr lang="en-US" dirty="0"/>
              <a:t>Cloud Farming Confidential &amp; Proprietary </a:t>
            </a:r>
          </a:p>
        </p:txBody>
      </p:sp>
      <p:cxnSp>
        <p:nvCxnSpPr>
          <p:cNvPr id="6" name="Straight Arrow Connector 5"/>
          <p:cNvCxnSpPr>
            <a:cxnSpLocks/>
          </p:cNvCxnSpPr>
          <p:nvPr/>
        </p:nvCxnSpPr>
        <p:spPr>
          <a:xfrm>
            <a:off x="3227050" y="3528934"/>
            <a:ext cx="0" cy="1014774"/>
          </a:xfrm>
          <a:prstGeom prst="straightConnector1">
            <a:avLst/>
          </a:prstGeom>
          <a:ln w="76200" cmpd="sng">
            <a:solidFill>
              <a:srgbClr val="A1C7B6"/>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Oval Callout 7"/>
          <p:cNvSpPr/>
          <p:nvPr/>
        </p:nvSpPr>
        <p:spPr>
          <a:xfrm>
            <a:off x="1688893" y="2623276"/>
            <a:ext cx="2992386" cy="1428129"/>
          </a:xfrm>
          <a:prstGeom prst="wedgeEllipseCallout">
            <a:avLst>
              <a:gd name="adj1" fmla="val -18559"/>
              <a:gd name="adj2" fmla="val 13811"/>
            </a:avLst>
          </a:prstGeom>
          <a:solidFill>
            <a:srgbClr val="A1C7B6"/>
          </a:solidFill>
          <a:ln/>
        </p:spPr>
        <p:style>
          <a:lnRef idx="1">
            <a:schemeClr val="accent1"/>
          </a:lnRef>
          <a:fillRef idx="3">
            <a:schemeClr val="accent1"/>
          </a:fillRef>
          <a:effectRef idx="2">
            <a:schemeClr val="accent1"/>
          </a:effectRef>
          <a:fontRef idx="minor">
            <a:schemeClr val="lt1"/>
          </a:fontRef>
        </p:style>
        <p:txBody>
          <a:bodyPr/>
          <a:lstStyle/>
          <a:p>
            <a:r>
              <a:rPr lang="en-US" sz="2000" b="1" dirty="0">
                <a:solidFill>
                  <a:schemeClr val="bg1"/>
                </a:solidFill>
              </a:rPr>
              <a:t>Cloudfarming and Corner Stalk Farm</a:t>
            </a:r>
          </a:p>
          <a:p>
            <a:r>
              <a:rPr lang="en-US" sz="2000" b="1" dirty="0">
                <a:solidFill>
                  <a:schemeClr val="bg1"/>
                </a:solidFill>
              </a:rPr>
              <a:t>50 Condor Street</a:t>
            </a:r>
          </a:p>
        </p:txBody>
      </p:sp>
      <p:pic>
        <p:nvPicPr>
          <p:cNvPr id="9" name="Picture 4">
            <a:extLst>
              <a:ext uri="{FF2B5EF4-FFF2-40B4-BE49-F238E27FC236}">
                <a16:creationId xmlns:a16="http://schemas.microsoft.com/office/drawing/2014/main" id="{C04308F9-113D-E071-8D70-CCDD1ADE4D2F}"/>
              </a:ext>
            </a:extLst>
          </p:cNvPr>
          <p:cNvPicPr>
            <a:picLocks noChangeAspect="1"/>
          </p:cNvPicPr>
          <p:nvPr/>
        </p:nvPicPr>
        <p:blipFill>
          <a:blip r:embed="rId3"/>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68937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Cloudfarming</a:t>
            </a:r>
            <a:r>
              <a:rPr lang="en-US" sz="3600" dirty="0"/>
              <a:t> LLC / Corner Stalk Farm</a:t>
            </a:r>
          </a:p>
        </p:txBody>
      </p:sp>
      <p:sp>
        <p:nvSpPr>
          <p:cNvPr id="3" name="Slide Number Placeholder 2"/>
          <p:cNvSpPr>
            <a:spLocks noGrp="1"/>
          </p:cNvSpPr>
          <p:nvPr>
            <p:ph type="sldNum" sz="quarter" idx="11"/>
          </p:nvPr>
        </p:nvSpPr>
        <p:spPr/>
        <p:txBody>
          <a:bodyPr/>
          <a:lstStyle/>
          <a:p>
            <a:fld id="{5441C5C7-2989-584A-81BD-7C43C243FB4A}" type="slidenum">
              <a:rPr lang="en-US" smtClean="0"/>
              <a:pPr/>
              <a:t>20</a:t>
            </a:fld>
            <a:endParaRPr lang="en-US" dirty="0"/>
          </a:p>
        </p:txBody>
      </p:sp>
      <p:sp>
        <p:nvSpPr>
          <p:cNvPr id="6" name="Shape 103"/>
          <p:cNvSpPr txBox="1">
            <a:spLocks noGrp="1"/>
          </p:cNvSpPr>
          <p:nvPr>
            <p:ph sz="quarter" idx="12"/>
          </p:nvPr>
        </p:nvSpPr>
        <p:spPr>
          <a:xfrm>
            <a:off x="561299" y="1690688"/>
            <a:ext cx="8229600" cy="4738009"/>
          </a:xfrm>
          <a:prstGeom prst="rect">
            <a:avLst/>
          </a:prstGeom>
          <a:noFill/>
          <a:ln>
            <a:noFill/>
          </a:ln>
        </p:spPr>
        <p:txBody>
          <a:bodyPr spcFirstLastPara="1" wrap="square" lIns="0" tIns="45700" rIns="0" bIns="45700" anchor="t" anchorCtr="0">
            <a:noAutofit/>
          </a:bodyPr>
          <a:lstStyle>
            <a:lvl1pPr marL="344488" indent="-344488" algn="l" defTabSz="457200" rtl="0" eaLnBrk="1" latinLnBrk="0" hangingPunct="1">
              <a:spcBef>
                <a:spcPct val="20000"/>
              </a:spcBef>
              <a:buClr>
                <a:schemeClr val="bg2">
                  <a:lumMod val="50000"/>
                </a:schemeClr>
              </a:buClr>
              <a:buFont typeface="Arial"/>
              <a:buChar char="•"/>
              <a:defRPr sz="2800" b="0" i="0" kern="1200" baseline="0">
                <a:solidFill>
                  <a:schemeClr val="accent3">
                    <a:lumMod val="75000"/>
                  </a:schemeClr>
                </a:solidFill>
                <a:latin typeface="Neutraface 2 Text Book"/>
                <a:ea typeface="+mn-ea"/>
                <a:cs typeface="HelveticaNeueLT Std"/>
              </a:defRPr>
            </a:lvl1pPr>
            <a:lvl2pPr marL="741363" indent="-396875" algn="l" defTabSz="457200" rtl="0" eaLnBrk="1" latinLnBrk="0" hangingPunct="1">
              <a:spcBef>
                <a:spcPct val="20000"/>
              </a:spcBef>
              <a:buClr>
                <a:schemeClr val="bg2">
                  <a:lumMod val="50000"/>
                </a:schemeClr>
              </a:buClr>
              <a:buFont typeface="Arial"/>
              <a:buChar char="•"/>
              <a:defRPr sz="2400" b="0" i="0" kern="1200" baseline="0">
                <a:solidFill>
                  <a:schemeClr val="accent3">
                    <a:lumMod val="75000"/>
                  </a:schemeClr>
                </a:solidFill>
                <a:latin typeface="Neutraface 2 Text Book"/>
                <a:ea typeface="+mn-ea"/>
                <a:cs typeface="HelveticaNeueLT Std"/>
              </a:defRPr>
            </a:lvl2pPr>
            <a:lvl3pPr marL="1084263" indent="-342900" algn="l" defTabSz="457200" rtl="0" eaLnBrk="1" latinLnBrk="0" hangingPunct="1">
              <a:spcBef>
                <a:spcPct val="20000"/>
              </a:spcBef>
              <a:buClr>
                <a:schemeClr val="bg2">
                  <a:lumMod val="50000"/>
                </a:schemeClr>
              </a:buClr>
              <a:buFont typeface="Arial"/>
              <a:buChar char="•"/>
              <a:defRPr sz="2000" b="0" i="0" kern="1200" baseline="0">
                <a:solidFill>
                  <a:schemeClr val="accent3">
                    <a:lumMod val="75000"/>
                  </a:schemeClr>
                </a:solidFill>
                <a:latin typeface="Neutraface 2 Text Book"/>
                <a:ea typeface="+mn-ea"/>
                <a:cs typeface="HelveticaNeueLT Std"/>
              </a:defRPr>
            </a:lvl3pPr>
            <a:lvl4pPr marL="1373188" indent="-285750" algn="l" defTabSz="457200" rtl="0" eaLnBrk="1" latinLnBrk="0" hangingPunct="1">
              <a:spcBef>
                <a:spcPct val="20000"/>
              </a:spcBef>
              <a:buClr>
                <a:schemeClr val="bg2">
                  <a:lumMod val="50000"/>
                </a:schemeClr>
              </a:buClr>
              <a:buFont typeface="Arial"/>
              <a:buChar char="•"/>
              <a:defRPr sz="1600" b="0" i="0" kern="1200" baseline="0">
                <a:solidFill>
                  <a:schemeClr val="accent3">
                    <a:lumMod val="75000"/>
                  </a:schemeClr>
                </a:solidFill>
                <a:latin typeface="Neutraface 2 Text Book"/>
                <a:ea typeface="+mn-ea"/>
                <a:cs typeface="HelveticaNeueLT Std"/>
              </a:defRPr>
            </a:lvl4pPr>
            <a:lvl5pPr marL="1654175" indent="-344488" algn="l" defTabSz="457200" rtl="0" eaLnBrk="1" latinLnBrk="0" hangingPunct="1">
              <a:spcBef>
                <a:spcPct val="20000"/>
              </a:spcBef>
              <a:buClr>
                <a:schemeClr val="bg2">
                  <a:lumMod val="50000"/>
                </a:schemeClr>
              </a:buClr>
              <a:buFont typeface="Arial"/>
              <a:buChar char="•"/>
              <a:defRPr sz="1200" b="0" i="0" kern="1200" baseline="0">
                <a:solidFill>
                  <a:schemeClr val="accent3">
                    <a:lumMod val="75000"/>
                  </a:schemeClr>
                </a:solidFill>
                <a:latin typeface="Neutraface 2 Text Book"/>
                <a:ea typeface="+mn-ea"/>
                <a:cs typeface="HelveticaNeueLT Std"/>
              </a:defRPr>
            </a:lvl5pPr>
            <a:lvl6pPr marL="25146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20"/>
              </a:spcBef>
              <a:buClr>
                <a:srgbClr val="8C863E"/>
              </a:buClr>
              <a:buFont typeface="Arial" panose="020B0604020202020204" pitchFamily="34" charset="0"/>
              <a:buChar char="•"/>
            </a:pPr>
            <a:r>
              <a:rPr lang="en-US" sz="2000" dirty="0">
                <a:solidFill>
                  <a:srgbClr val="595959"/>
                </a:solidFill>
                <a:latin typeface="+mn-lt"/>
                <a:ea typeface="Arial"/>
                <a:cs typeface="Arial"/>
                <a:sym typeface="Arial"/>
              </a:rPr>
              <a:t>Connie &amp; Shawn Cooney</a:t>
            </a:r>
          </a:p>
          <a:p>
            <a:pPr>
              <a:spcBef>
                <a:spcPts val="320"/>
              </a:spcBef>
              <a:buClr>
                <a:srgbClr val="8C863E"/>
              </a:buClr>
              <a:buFont typeface="Arial" panose="020B0604020202020204" pitchFamily="34" charset="0"/>
              <a:buChar char="•"/>
            </a:pPr>
            <a:endParaRPr lang="en-US" sz="2000" dirty="0">
              <a:solidFill>
                <a:srgbClr val="595959"/>
              </a:solidFill>
              <a:latin typeface="+mn-lt"/>
              <a:ea typeface="Arial"/>
              <a:cs typeface="Arial"/>
              <a:sym typeface="Arial"/>
            </a:endParaRPr>
          </a:p>
          <a:p>
            <a:pPr>
              <a:spcBef>
                <a:spcPts val="320"/>
              </a:spcBef>
              <a:buClr>
                <a:srgbClr val="8C863E"/>
              </a:buClr>
              <a:buFont typeface="Arial" panose="020B0604020202020204" pitchFamily="34" charset="0"/>
              <a:buChar char="•"/>
            </a:pPr>
            <a:r>
              <a:rPr lang="en-US" sz="2000" dirty="0" err="1">
                <a:solidFill>
                  <a:srgbClr val="595959"/>
                </a:solidFill>
                <a:latin typeface="+mn-lt"/>
                <a:ea typeface="Arial"/>
                <a:cs typeface="Arial"/>
                <a:sym typeface="Arial"/>
                <a:hlinkClick r:id="rId2">
                  <a:extLst>
                    <a:ext uri="{A12FA001-AC4F-418D-AE19-62706E023703}">
                      <ahyp:hlinkClr xmlns:ahyp="http://schemas.microsoft.com/office/drawing/2018/hyperlinkcolor" val="tx"/>
                    </a:ext>
                  </a:extLst>
                </a:hlinkClick>
              </a:rPr>
              <a:t>www.cornerstalk.com</a:t>
            </a:r>
            <a:endParaRPr lang="en-US" sz="2000" dirty="0">
              <a:solidFill>
                <a:srgbClr val="595959"/>
              </a:solidFill>
              <a:latin typeface="+mn-lt"/>
              <a:ea typeface="Arial"/>
              <a:cs typeface="Arial"/>
              <a:sym typeface="Arial"/>
            </a:endParaRPr>
          </a:p>
          <a:p>
            <a:pPr>
              <a:spcBef>
                <a:spcPts val="320"/>
              </a:spcBef>
              <a:buClr>
                <a:srgbClr val="8C863E"/>
              </a:buClr>
              <a:buFont typeface="Arial" panose="020B0604020202020204" pitchFamily="34" charset="0"/>
              <a:buChar char="•"/>
            </a:pPr>
            <a:r>
              <a:rPr lang="en-US" sz="2000" dirty="0" err="1">
                <a:solidFill>
                  <a:srgbClr val="595959"/>
                </a:solidFill>
                <a:latin typeface="+mn-lt"/>
                <a:ea typeface="Arial"/>
                <a:cs typeface="Arial"/>
                <a:sym typeface="Arial"/>
                <a:hlinkClick r:id="rId3">
                  <a:extLst>
                    <a:ext uri="{A12FA001-AC4F-418D-AE19-62706E023703}">
                      <ahyp:hlinkClr xmlns:ahyp="http://schemas.microsoft.com/office/drawing/2018/hyperlinkcolor" val="tx"/>
                    </a:ext>
                  </a:extLst>
                </a:hlinkClick>
              </a:rPr>
              <a:t>www.cloudfarming.net</a:t>
            </a:r>
            <a:endParaRPr lang="en-US" sz="2000" dirty="0">
              <a:solidFill>
                <a:srgbClr val="595959"/>
              </a:solidFill>
              <a:latin typeface="+mn-lt"/>
              <a:ea typeface="Arial"/>
              <a:cs typeface="Arial"/>
              <a:sym typeface="Arial"/>
            </a:endParaRPr>
          </a:p>
          <a:p>
            <a:pPr>
              <a:spcBef>
                <a:spcPts val="320"/>
              </a:spcBef>
              <a:buClr>
                <a:srgbClr val="8C863E"/>
              </a:buClr>
              <a:buFont typeface="Arial" panose="020B0604020202020204" pitchFamily="34" charset="0"/>
              <a:buChar char="•"/>
            </a:pPr>
            <a:r>
              <a:rPr lang="en-US" sz="2000" dirty="0">
                <a:solidFill>
                  <a:srgbClr val="595959"/>
                </a:solidFill>
                <a:latin typeface="+mn-lt"/>
                <a:ea typeface="Arial"/>
                <a:cs typeface="Arial"/>
                <a:sym typeface="Arial"/>
              </a:rPr>
              <a:t>@bostonurbanfarm</a:t>
            </a:r>
          </a:p>
          <a:p>
            <a:pPr>
              <a:spcBef>
                <a:spcPts val="320"/>
              </a:spcBef>
              <a:buClr>
                <a:srgbClr val="8C863E"/>
              </a:buClr>
              <a:buFont typeface="Arial" panose="020B0604020202020204" pitchFamily="34" charset="0"/>
              <a:buChar char="•"/>
            </a:pPr>
            <a:r>
              <a:rPr lang="en-US" sz="2000" dirty="0">
                <a:solidFill>
                  <a:srgbClr val="595959"/>
                </a:solidFill>
                <a:latin typeface="+mn-lt"/>
                <a:ea typeface="Arial"/>
                <a:cs typeface="Arial"/>
                <a:sym typeface="Arial"/>
              </a:rPr>
              <a:t>#</a:t>
            </a:r>
            <a:r>
              <a:rPr lang="en-US" sz="2000" dirty="0" err="1">
                <a:solidFill>
                  <a:srgbClr val="595959"/>
                </a:solidFill>
                <a:latin typeface="+mn-lt"/>
                <a:ea typeface="Arial"/>
                <a:cs typeface="Arial"/>
                <a:sym typeface="Arial"/>
              </a:rPr>
              <a:t>cornerstalkfarm</a:t>
            </a:r>
            <a:endParaRPr lang="en-US" sz="2000" dirty="0">
              <a:solidFill>
                <a:srgbClr val="595959"/>
              </a:solidFill>
              <a:latin typeface="+mn-lt"/>
              <a:ea typeface="Arial"/>
              <a:cs typeface="Arial"/>
              <a:sym typeface="Arial"/>
            </a:endParaRPr>
          </a:p>
          <a:p>
            <a:pPr>
              <a:spcBef>
                <a:spcPts val="320"/>
              </a:spcBef>
              <a:buClr>
                <a:srgbClr val="8C863E"/>
              </a:buClr>
              <a:buFont typeface="Arial" panose="020B0604020202020204" pitchFamily="34" charset="0"/>
              <a:buChar char="•"/>
            </a:pPr>
            <a:endParaRPr lang="en-US" sz="2000" dirty="0">
              <a:solidFill>
                <a:srgbClr val="595959"/>
              </a:solidFill>
              <a:latin typeface="+mn-lt"/>
              <a:ea typeface="Arial"/>
              <a:cs typeface="Arial"/>
              <a:sym typeface="Arial"/>
            </a:endParaRPr>
          </a:p>
          <a:p>
            <a:pPr>
              <a:spcBef>
                <a:spcPts val="320"/>
              </a:spcBef>
              <a:buClr>
                <a:srgbClr val="8C863E"/>
              </a:buClr>
              <a:buFont typeface="Arial" panose="020B0604020202020204" pitchFamily="34" charset="0"/>
              <a:buChar char="•"/>
            </a:pPr>
            <a:r>
              <a:rPr lang="en-US" sz="2000" dirty="0" err="1">
                <a:solidFill>
                  <a:srgbClr val="595959"/>
                </a:solidFill>
                <a:latin typeface="+mn-lt"/>
                <a:ea typeface="Arial"/>
                <a:cs typeface="Arial"/>
                <a:sym typeface="Arial"/>
                <a:hlinkClick r:id="rId4">
                  <a:extLst>
                    <a:ext uri="{A12FA001-AC4F-418D-AE19-62706E023703}">
                      <ahyp:hlinkClr xmlns:ahyp="http://schemas.microsoft.com/office/drawing/2018/hyperlinkcolor" val="tx"/>
                    </a:ext>
                  </a:extLst>
                </a:hlinkClick>
              </a:rPr>
              <a:t>shawn@cornerstalk.com</a:t>
            </a:r>
            <a:endParaRPr lang="en-US" sz="2000" dirty="0">
              <a:solidFill>
                <a:srgbClr val="595959"/>
              </a:solidFill>
              <a:latin typeface="+mn-lt"/>
              <a:ea typeface="Arial"/>
              <a:cs typeface="Arial"/>
              <a:sym typeface="Arial"/>
            </a:endParaRPr>
          </a:p>
          <a:p>
            <a:pPr>
              <a:spcBef>
                <a:spcPts val="320"/>
              </a:spcBef>
              <a:buClr>
                <a:srgbClr val="8C863E"/>
              </a:buClr>
              <a:buFont typeface="Arial" panose="020B0604020202020204" pitchFamily="34" charset="0"/>
              <a:buChar char="•"/>
            </a:pPr>
            <a:r>
              <a:rPr lang="en-US" sz="2000" dirty="0">
                <a:solidFill>
                  <a:srgbClr val="595959"/>
                </a:solidFill>
                <a:latin typeface="+mn-lt"/>
                <a:ea typeface="Arial"/>
                <a:cs typeface="Arial"/>
                <a:sym typeface="Arial"/>
                <a:hlinkClick r:id="rId5">
                  <a:extLst>
                    <a:ext uri="{A12FA001-AC4F-418D-AE19-62706E023703}">
                      <ahyp:hlinkClr xmlns:ahyp="http://schemas.microsoft.com/office/drawing/2018/hyperlinkcolor" val="tx"/>
                    </a:ext>
                  </a:extLst>
                </a:hlinkClick>
              </a:rPr>
              <a:t>shawn.cooney@cloudfarming.net</a:t>
            </a:r>
            <a:endParaRPr lang="en-US" sz="2000" dirty="0">
              <a:solidFill>
                <a:srgbClr val="595959"/>
              </a:solidFill>
              <a:latin typeface="+mn-lt"/>
              <a:ea typeface="Arial"/>
              <a:cs typeface="Arial"/>
              <a:sym typeface="Arial"/>
            </a:endParaRPr>
          </a:p>
          <a:p>
            <a:pPr>
              <a:spcBef>
                <a:spcPts val="320"/>
              </a:spcBef>
              <a:buClr>
                <a:srgbClr val="8C863E"/>
              </a:buClr>
              <a:buFont typeface="Arial" panose="020B0604020202020204" pitchFamily="34" charset="0"/>
              <a:buChar char="•"/>
            </a:pPr>
            <a:r>
              <a:rPr lang="en-US" sz="2000" dirty="0" err="1">
                <a:solidFill>
                  <a:srgbClr val="595959"/>
                </a:solidFill>
                <a:latin typeface="+mn-lt"/>
                <a:ea typeface="Arial"/>
                <a:cs typeface="Arial"/>
                <a:sym typeface="Arial"/>
                <a:hlinkClick r:id="rId6">
                  <a:extLst>
                    <a:ext uri="{A12FA001-AC4F-418D-AE19-62706E023703}">
                      <ahyp:hlinkClr xmlns:ahyp="http://schemas.microsoft.com/office/drawing/2018/hyperlinkcolor" val="tx"/>
                    </a:ext>
                  </a:extLst>
                </a:hlinkClick>
              </a:rPr>
              <a:t>connie@cornerstalk.com</a:t>
            </a:r>
            <a:r>
              <a:rPr lang="en-US" sz="2000" dirty="0">
                <a:solidFill>
                  <a:srgbClr val="595959"/>
                </a:solidFill>
                <a:latin typeface="+mn-lt"/>
                <a:ea typeface="Arial"/>
                <a:cs typeface="Arial"/>
                <a:sym typeface="Arial"/>
              </a:rPr>
              <a:t> </a:t>
            </a:r>
          </a:p>
          <a:p>
            <a:pPr>
              <a:spcBef>
                <a:spcPts val="320"/>
              </a:spcBef>
              <a:buClr>
                <a:srgbClr val="8C863E"/>
              </a:buClr>
              <a:buFont typeface="Arial" panose="020B0604020202020204" pitchFamily="34" charset="0"/>
              <a:buChar char="•"/>
            </a:pPr>
            <a:r>
              <a:rPr lang="en-US" sz="2000" dirty="0">
                <a:solidFill>
                  <a:srgbClr val="595959"/>
                </a:solidFill>
                <a:latin typeface="+mn-lt"/>
                <a:ea typeface="Arial"/>
                <a:cs typeface="Arial"/>
                <a:sym typeface="Arial"/>
                <a:hlinkClick r:id="rId7">
                  <a:extLst>
                    <a:ext uri="{A12FA001-AC4F-418D-AE19-62706E023703}">
                      <ahyp:hlinkClr xmlns:ahyp="http://schemas.microsoft.com/office/drawing/2018/hyperlinkcolor" val="tx"/>
                    </a:ext>
                  </a:extLst>
                </a:hlinkClick>
              </a:rPr>
              <a:t>connie.cooney@cloudfarming.net</a:t>
            </a:r>
            <a:r>
              <a:rPr lang="en-US" sz="2000" dirty="0">
                <a:solidFill>
                  <a:srgbClr val="595959"/>
                </a:solidFill>
                <a:latin typeface="+mn-lt"/>
                <a:ea typeface="Arial"/>
                <a:cs typeface="Arial"/>
                <a:sym typeface="Arial"/>
              </a:rPr>
              <a:t> </a:t>
            </a:r>
          </a:p>
          <a:p>
            <a:pPr>
              <a:spcBef>
                <a:spcPts val="320"/>
              </a:spcBef>
              <a:buClr>
                <a:srgbClr val="8C863E"/>
              </a:buClr>
              <a:buFont typeface="Arial" panose="020B0604020202020204" pitchFamily="34" charset="0"/>
              <a:buChar char="•"/>
            </a:pPr>
            <a:endParaRPr lang="en-US" sz="2000" dirty="0">
              <a:solidFill>
                <a:srgbClr val="595959"/>
              </a:solidFill>
              <a:latin typeface="+mn-lt"/>
              <a:ea typeface="Arial"/>
              <a:cs typeface="Arial"/>
              <a:sym typeface="Arial"/>
            </a:endParaRPr>
          </a:p>
          <a:p>
            <a:pPr>
              <a:spcBef>
                <a:spcPts val="320"/>
              </a:spcBef>
              <a:buClr>
                <a:srgbClr val="8C863E"/>
              </a:buClr>
              <a:buFont typeface="Arial" panose="020B0604020202020204" pitchFamily="34" charset="0"/>
              <a:buChar char="•"/>
            </a:pPr>
            <a:r>
              <a:rPr lang="en-US" sz="2000" dirty="0">
                <a:solidFill>
                  <a:srgbClr val="595959"/>
                </a:solidFill>
                <a:latin typeface="+mn-lt"/>
                <a:ea typeface="Arial"/>
                <a:cs typeface="Arial"/>
                <a:sym typeface="Arial"/>
              </a:rPr>
              <a:t>978 764 7285</a:t>
            </a:r>
          </a:p>
        </p:txBody>
      </p:sp>
      <p:sp>
        <p:nvSpPr>
          <p:cNvPr id="5" name="Footer Placeholder 4"/>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7" name="Picture 4">
            <a:extLst>
              <a:ext uri="{FF2B5EF4-FFF2-40B4-BE49-F238E27FC236}">
                <a16:creationId xmlns:a16="http://schemas.microsoft.com/office/drawing/2014/main" id="{73F1A382-2D53-7C6B-1F06-E8D2F8AD4CEA}"/>
              </a:ext>
            </a:extLst>
          </p:cNvPr>
          <p:cNvPicPr>
            <a:picLocks noChangeAspect="1"/>
          </p:cNvPicPr>
          <p:nvPr/>
        </p:nvPicPr>
        <p:blipFill>
          <a:blip r:embed="rId8"/>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348403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i="0" dirty="0">
                <a:effectLst/>
              </a:rPr>
              <a:t>Corporate Structure of Cloudfarming LLC </a:t>
            </a:r>
            <a:endParaRPr lang="en-US" sz="3600" dirty="0"/>
          </a:p>
        </p:txBody>
      </p:sp>
      <p:sp>
        <p:nvSpPr>
          <p:cNvPr id="3" name="Slide Number Placeholder 2"/>
          <p:cNvSpPr>
            <a:spLocks noGrp="1"/>
          </p:cNvSpPr>
          <p:nvPr>
            <p:ph type="sldNum" sz="quarter" idx="11"/>
          </p:nvPr>
        </p:nvSpPr>
        <p:spPr/>
        <p:txBody>
          <a:bodyPr/>
          <a:lstStyle/>
          <a:p>
            <a:fld id="{5441C5C7-2989-584A-81BD-7C43C243FB4A}" type="slidenum">
              <a:rPr lang="en-US" smtClean="0"/>
              <a:pPr/>
              <a:t>3</a:t>
            </a:fld>
            <a:endParaRPr lang="en-US" dirty="0"/>
          </a:p>
        </p:txBody>
      </p:sp>
      <p:sp>
        <p:nvSpPr>
          <p:cNvPr id="6" name="Shape 103"/>
          <p:cNvSpPr txBox="1">
            <a:spLocks noGrp="1"/>
          </p:cNvSpPr>
          <p:nvPr>
            <p:ph sz="quarter" idx="12"/>
          </p:nvPr>
        </p:nvSpPr>
        <p:spPr>
          <a:xfrm>
            <a:off x="767313" y="1290080"/>
            <a:ext cx="4038600" cy="5486400"/>
          </a:xfrm>
          <a:prstGeom prst="rect">
            <a:avLst/>
          </a:prstGeom>
          <a:noFill/>
          <a:ln>
            <a:noFill/>
          </a:ln>
        </p:spPr>
        <p:txBody>
          <a:bodyPr spcFirstLastPara="1" wrap="square" lIns="0" tIns="45700" rIns="0" bIns="45700" anchor="t" anchorCtr="0">
            <a:noAutofit/>
          </a:bodyPr>
          <a:lstStyle>
            <a:lvl1pPr marL="344488" indent="-344488" algn="l" defTabSz="457200" rtl="0" eaLnBrk="1" latinLnBrk="0" hangingPunct="1">
              <a:spcBef>
                <a:spcPct val="20000"/>
              </a:spcBef>
              <a:buClr>
                <a:schemeClr val="bg2">
                  <a:lumMod val="50000"/>
                </a:schemeClr>
              </a:buClr>
              <a:buFont typeface="Arial"/>
              <a:buChar char="•"/>
              <a:defRPr sz="2800" b="0" i="0" kern="1200" baseline="0">
                <a:solidFill>
                  <a:schemeClr val="accent3">
                    <a:lumMod val="75000"/>
                  </a:schemeClr>
                </a:solidFill>
                <a:latin typeface="Neutraface 2 Text Book"/>
                <a:ea typeface="+mn-ea"/>
                <a:cs typeface="HelveticaNeueLT Std"/>
              </a:defRPr>
            </a:lvl1pPr>
            <a:lvl2pPr marL="741363" indent="-396875" algn="l" defTabSz="457200" rtl="0" eaLnBrk="1" latinLnBrk="0" hangingPunct="1">
              <a:spcBef>
                <a:spcPct val="20000"/>
              </a:spcBef>
              <a:buClr>
                <a:schemeClr val="bg2">
                  <a:lumMod val="50000"/>
                </a:schemeClr>
              </a:buClr>
              <a:buFont typeface="Arial"/>
              <a:buChar char="•"/>
              <a:defRPr sz="2400" b="0" i="0" kern="1200" baseline="0">
                <a:solidFill>
                  <a:schemeClr val="accent3">
                    <a:lumMod val="75000"/>
                  </a:schemeClr>
                </a:solidFill>
                <a:latin typeface="Neutraface 2 Text Book"/>
                <a:ea typeface="+mn-ea"/>
                <a:cs typeface="HelveticaNeueLT Std"/>
              </a:defRPr>
            </a:lvl2pPr>
            <a:lvl3pPr marL="1084263" indent="-342900" algn="l" defTabSz="457200" rtl="0" eaLnBrk="1" latinLnBrk="0" hangingPunct="1">
              <a:spcBef>
                <a:spcPct val="20000"/>
              </a:spcBef>
              <a:buClr>
                <a:schemeClr val="bg2">
                  <a:lumMod val="50000"/>
                </a:schemeClr>
              </a:buClr>
              <a:buFont typeface="Arial"/>
              <a:buChar char="•"/>
              <a:defRPr sz="2000" b="0" i="0" kern="1200" baseline="0">
                <a:solidFill>
                  <a:schemeClr val="accent3">
                    <a:lumMod val="75000"/>
                  </a:schemeClr>
                </a:solidFill>
                <a:latin typeface="Neutraface 2 Text Book"/>
                <a:ea typeface="+mn-ea"/>
                <a:cs typeface="HelveticaNeueLT Std"/>
              </a:defRPr>
            </a:lvl3pPr>
            <a:lvl4pPr marL="1373188" indent="-285750" algn="l" defTabSz="457200" rtl="0" eaLnBrk="1" latinLnBrk="0" hangingPunct="1">
              <a:spcBef>
                <a:spcPct val="20000"/>
              </a:spcBef>
              <a:buClr>
                <a:schemeClr val="bg2">
                  <a:lumMod val="50000"/>
                </a:schemeClr>
              </a:buClr>
              <a:buFont typeface="Arial"/>
              <a:buChar char="•"/>
              <a:defRPr sz="1600" b="0" i="0" kern="1200" baseline="0">
                <a:solidFill>
                  <a:schemeClr val="accent3">
                    <a:lumMod val="75000"/>
                  </a:schemeClr>
                </a:solidFill>
                <a:latin typeface="Neutraface 2 Text Book"/>
                <a:ea typeface="+mn-ea"/>
                <a:cs typeface="HelveticaNeueLT Std"/>
              </a:defRPr>
            </a:lvl4pPr>
            <a:lvl5pPr marL="1654175" indent="-344488" algn="l" defTabSz="457200" rtl="0" eaLnBrk="1" latinLnBrk="0" hangingPunct="1">
              <a:spcBef>
                <a:spcPct val="20000"/>
              </a:spcBef>
              <a:buClr>
                <a:schemeClr val="bg2">
                  <a:lumMod val="50000"/>
                </a:schemeClr>
              </a:buClr>
              <a:buFont typeface="Arial"/>
              <a:buChar char="•"/>
              <a:defRPr sz="1200" b="0" i="0" kern="1200" baseline="0">
                <a:solidFill>
                  <a:schemeClr val="accent3">
                    <a:lumMod val="75000"/>
                  </a:schemeClr>
                </a:solidFill>
                <a:latin typeface="Neutraface 2 Text Book"/>
                <a:ea typeface="+mn-ea"/>
                <a:cs typeface="HelveticaNeueLT Std"/>
              </a:defRPr>
            </a:lvl5pPr>
            <a:lvl6pPr marL="25146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0" i="0" dirty="0">
                <a:effectLst/>
                <a:latin typeface="Helvetica" pitchFamily="2" charset="0"/>
              </a:rPr>
              <a:t>Operating in East Boston Since September 2013</a:t>
            </a:r>
          </a:p>
          <a:p>
            <a:r>
              <a:rPr lang="en-US" sz="1800" b="0" i="0" dirty="0">
                <a:effectLst/>
                <a:latin typeface="Helvetica" pitchFamily="2" charset="0"/>
              </a:rPr>
              <a:t>Constance Cooney is the primary partner at 51% ownership with  Shawn Cooney at 49%</a:t>
            </a:r>
          </a:p>
          <a:p>
            <a:r>
              <a:rPr lang="en-US" sz="1800" b="0" i="0" dirty="0">
                <a:effectLst/>
                <a:latin typeface="Helvetica" pitchFamily="2" charset="0"/>
              </a:rPr>
              <a:t>There are no other direct or indirect participants</a:t>
            </a:r>
            <a:endParaRPr lang="en-US" dirty="0"/>
          </a:p>
          <a:p>
            <a:r>
              <a:rPr lang="en-US" sz="1800" b="0" i="0" dirty="0">
                <a:effectLst/>
                <a:latin typeface="Helvetica" pitchFamily="2" charset="0"/>
              </a:rPr>
              <a:t>Address of the Cloudfarming and the principals</a:t>
            </a:r>
            <a:endParaRPr lang="en-US" dirty="0">
              <a:effectLst/>
            </a:endParaRPr>
          </a:p>
          <a:p>
            <a:pPr marL="344488" lvl="1" indent="0">
              <a:buNone/>
            </a:pPr>
            <a:r>
              <a:rPr lang="en-US" sz="1400" b="0" i="0" dirty="0">
                <a:effectLst/>
                <a:latin typeface="Helvetica" pitchFamily="2" charset="0"/>
              </a:rPr>
              <a:t>		77 Pond Street </a:t>
            </a:r>
            <a:endParaRPr lang="en-US" dirty="0">
              <a:effectLst/>
            </a:endParaRPr>
          </a:p>
          <a:p>
            <a:pPr marL="344488" lvl="1" indent="0">
              <a:buNone/>
            </a:pPr>
            <a:r>
              <a:rPr lang="en-US" sz="1400" b="0" i="0" dirty="0">
                <a:effectLst/>
                <a:latin typeface="Helvetica" pitchFamily="2" charset="0"/>
              </a:rPr>
              <a:t>		Marblehead, MA 01945</a:t>
            </a:r>
          </a:p>
          <a:p>
            <a:pPr marL="344488" lvl="1" indent="0">
              <a:buNone/>
            </a:pPr>
            <a:endParaRPr lang="en-US" sz="1800" b="0" i="0" dirty="0">
              <a:effectLst/>
              <a:latin typeface="Helvetica" pitchFamily="2" charset="0"/>
            </a:endParaRPr>
          </a:p>
          <a:p>
            <a:r>
              <a:rPr lang="en-US" sz="1400" b="0" i="0" dirty="0">
                <a:effectLst/>
                <a:latin typeface="Helvetica" pitchFamily="2" charset="0"/>
              </a:rPr>
              <a:t>Cloudfarming LLC, Constance Cooney and Shawn Cooney have no other cannabis licenses in Massachusetts in which any direct or indirect beneficial interest holders have no interest in and any pending licenses applied for in Massachusetts in which any direct or indirect beneficial interest holders has or may have an interest in. </a:t>
            </a:r>
            <a:endParaRPr lang="en-US" sz="3200" b="0" i="0" dirty="0">
              <a:latin typeface="Helvetica" pitchFamily="2" charset="0"/>
            </a:endParaRPr>
          </a:p>
          <a:p>
            <a:pPr marL="344488" lvl="1" indent="0">
              <a:buNone/>
            </a:pPr>
            <a:endParaRPr lang="en-US" dirty="0">
              <a:effectLst/>
            </a:endParaRPr>
          </a:p>
          <a:p>
            <a:pPr>
              <a:spcBef>
                <a:spcPts val="320"/>
              </a:spcBef>
              <a:buClr>
                <a:srgbClr val="8C863E"/>
              </a:buClr>
              <a:buFont typeface="Arial" panose="020B0604020202020204" pitchFamily="34" charset="0"/>
              <a:buChar char="•"/>
            </a:pPr>
            <a:endParaRPr lang="en-US" dirty="0">
              <a:solidFill>
                <a:srgbClr val="797325"/>
              </a:solidFill>
              <a:latin typeface="Arial"/>
              <a:ea typeface="Arial"/>
              <a:cs typeface="Arial"/>
              <a:sym typeface="Arial"/>
            </a:endParaRPr>
          </a:p>
        </p:txBody>
      </p:sp>
      <p:pic>
        <p:nvPicPr>
          <p:cNvPr id="13" name="Picture 13">
            <a:extLst>
              <a:ext uri="{FF2B5EF4-FFF2-40B4-BE49-F238E27FC236}">
                <a16:creationId xmlns:a16="http://schemas.microsoft.com/office/drawing/2014/main" id="{C33C567E-78EC-5747-9FDD-EAB503610493}"/>
              </a:ext>
            </a:extLst>
          </p:cNvPr>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4905595" y="1370267"/>
            <a:ext cx="3482310" cy="4646742"/>
          </a:xfrm>
        </p:spPr>
      </p:pic>
      <p:sp>
        <p:nvSpPr>
          <p:cNvPr id="5" name="Footer Placeholder 4"/>
          <p:cNvSpPr>
            <a:spLocks noGrp="1"/>
          </p:cNvSpPr>
          <p:nvPr>
            <p:ph type="ftr" sz="quarter" idx="10"/>
          </p:nvPr>
        </p:nvSpPr>
        <p:spPr/>
        <p:txBody>
          <a:bodyPr/>
          <a:lstStyle/>
          <a:p>
            <a:r>
              <a:rPr lang="en-US" sz="800" dirty="0"/>
              <a:t>Cloud Farming Confidential &amp; Proprietary </a:t>
            </a:r>
            <a:endParaRPr lang="en-US" dirty="0"/>
          </a:p>
        </p:txBody>
      </p:sp>
      <p:pic>
        <p:nvPicPr>
          <p:cNvPr id="7" name="Picture 4">
            <a:extLst>
              <a:ext uri="{FF2B5EF4-FFF2-40B4-BE49-F238E27FC236}">
                <a16:creationId xmlns:a16="http://schemas.microsoft.com/office/drawing/2014/main" id="{2526AC97-AA8B-AF73-36EE-C4681949114C}"/>
              </a:ext>
            </a:extLst>
          </p:cNvPr>
          <p:cNvPicPr>
            <a:picLocks noChangeAspect="1"/>
          </p:cNvPicPr>
          <p:nvPr/>
        </p:nvPicPr>
        <p:blipFill>
          <a:blip r:embed="rId3"/>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44003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38C83-FA7E-384B-A383-E4BB56905892}"/>
              </a:ext>
            </a:extLst>
          </p:cNvPr>
          <p:cNvSpPr>
            <a:spLocks noGrp="1"/>
          </p:cNvSpPr>
          <p:nvPr>
            <p:ph type="title"/>
          </p:nvPr>
        </p:nvSpPr>
        <p:spPr/>
        <p:txBody>
          <a:bodyPr>
            <a:normAutofit/>
          </a:bodyPr>
          <a:lstStyle/>
          <a:p>
            <a:r>
              <a:rPr lang="en-US" sz="3600" dirty="0"/>
              <a:t>City of Boston HCA Timeline </a:t>
            </a:r>
          </a:p>
        </p:txBody>
      </p:sp>
      <p:sp>
        <p:nvSpPr>
          <p:cNvPr id="3" name="Slide Number Placeholder 2">
            <a:extLst>
              <a:ext uri="{FF2B5EF4-FFF2-40B4-BE49-F238E27FC236}">
                <a16:creationId xmlns:a16="http://schemas.microsoft.com/office/drawing/2014/main" id="{DE652A57-05C8-F141-BD36-135ADCD6E998}"/>
              </a:ext>
            </a:extLst>
          </p:cNvPr>
          <p:cNvSpPr>
            <a:spLocks noGrp="1"/>
          </p:cNvSpPr>
          <p:nvPr>
            <p:ph type="sldNum" sz="quarter" idx="11"/>
          </p:nvPr>
        </p:nvSpPr>
        <p:spPr/>
        <p:txBody>
          <a:bodyPr/>
          <a:lstStyle/>
          <a:p>
            <a:fld id="{5441C5C7-2989-584A-81BD-7C43C243FB4A}" type="slidenum">
              <a:rPr lang="en-US" smtClean="0"/>
              <a:pPr/>
              <a:t>4</a:t>
            </a:fld>
            <a:endParaRPr lang="en-US" dirty="0"/>
          </a:p>
        </p:txBody>
      </p:sp>
      <p:sp>
        <p:nvSpPr>
          <p:cNvPr id="8" name="Content Placeholder 3">
            <a:extLst>
              <a:ext uri="{FF2B5EF4-FFF2-40B4-BE49-F238E27FC236}">
                <a16:creationId xmlns:a16="http://schemas.microsoft.com/office/drawing/2014/main" id="{BD84B717-B385-4D40-B097-D9D1BE1AE783}"/>
              </a:ext>
            </a:extLst>
          </p:cNvPr>
          <p:cNvSpPr>
            <a:spLocks noGrp="1"/>
          </p:cNvSpPr>
          <p:nvPr>
            <p:ph sz="quarter" idx="12"/>
          </p:nvPr>
        </p:nvSpPr>
        <p:spPr>
          <a:xfrm>
            <a:off x="782082" y="1359378"/>
            <a:ext cx="8229600" cy="4887252"/>
          </a:xfrm>
          <a:prstGeom prst="rect">
            <a:avLst/>
          </a:prstGeom>
        </p:spPr>
        <p:txBody>
          <a:bodyPr vert="horz" lIns="0" tIns="45720" rIns="0" bIns="45720" rtlCol="0">
            <a:normAutofit/>
          </a:bodyPr>
          <a:lstStyle>
            <a:lvl1pPr marL="344488" indent="-344488" algn="l" defTabSz="457200" rtl="0" eaLnBrk="1" latinLnBrk="0" hangingPunct="1">
              <a:spcBef>
                <a:spcPct val="20000"/>
              </a:spcBef>
              <a:buClr>
                <a:schemeClr val="accent3">
                  <a:lumMod val="50000"/>
                </a:schemeClr>
              </a:buClr>
              <a:buFont typeface="Arial"/>
              <a:buChar char="•"/>
              <a:defRPr sz="2800" b="0" i="0" kern="1200" baseline="0">
                <a:solidFill>
                  <a:schemeClr val="accent3">
                    <a:lumMod val="75000"/>
                  </a:schemeClr>
                </a:solidFill>
                <a:latin typeface="Neutraface 2 Text Book"/>
                <a:ea typeface="+mn-ea"/>
                <a:cs typeface="HelveticaNeueLT Std"/>
              </a:defRPr>
            </a:lvl1pPr>
            <a:lvl2pPr marL="679450" indent="-342900" algn="l" defTabSz="457200" rtl="0" eaLnBrk="1" latinLnBrk="0" hangingPunct="1">
              <a:spcBef>
                <a:spcPct val="20000"/>
              </a:spcBef>
              <a:buClr>
                <a:schemeClr val="accent3">
                  <a:lumMod val="50000"/>
                </a:schemeClr>
              </a:buClr>
              <a:buFont typeface="Arial"/>
              <a:buChar char="•"/>
              <a:defRPr sz="2400" b="0" i="0" kern="1200" baseline="0">
                <a:solidFill>
                  <a:schemeClr val="accent3">
                    <a:lumMod val="75000"/>
                  </a:schemeClr>
                </a:solidFill>
                <a:latin typeface="Neutraface 2 Text Book"/>
                <a:ea typeface="+mn-ea"/>
                <a:cs typeface="HelveticaNeueLT Std"/>
              </a:defRPr>
            </a:lvl2pPr>
            <a:lvl3pPr marL="1084263" indent="-342900" algn="l" defTabSz="457200" rtl="0" eaLnBrk="1" latinLnBrk="0" hangingPunct="1">
              <a:spcBef>
                <a:spcPct val="20000"/>
              </a:spcBef>
              <a:buClr>
                <a:schemeClr val="accent3">
                  <a:lumMod val="50000"/>
                </a:schemeClr>
              </a:buClr>
              <a:buFont typeface="Arial"/>
              <a:buChar char="•"/>
              <a:defRPr sz="2000" b="0" i="0" kern="1200" baseline="0">
                <a:solidFill>
                  <a:schemeClr val="accent3">
                    <a:lumMod val="75000"/>
                  </a:schemeClr>
                </a:solidFill>
                <a:latin typeface="Neutraface 2 Text Book"/>
                <a:ea typeface="+mn-ea"/>
                <a:cs typeface="HelveticaNeueLT Std"/>
              </a:defRPr>
            </a:lvl3pPr>
            <a:lvl4pPr marL="1373188" indent="-285750" algn="l" defTabSz="457200" rtl="0" eaLnBrk="1" latinLnBrk="0" hangingPunct="1">
              <a:spcBef>
                <a:spcPct val="20000"/>
              </a:spcBef>
              <a:buClr>
                <a:schemeClr val="accent3">
                  <a:lumMod val="50000"/>
                </a:schemeClr>
              </a:buClr>
              <a:buFont typeface="Arial"/>
              <a:buChar char="•"/>
              <a:defRPr sz="1600" b="0" i="0" kern="1200" baseline="0">
                <a:solidFill>
                  <a:schemeClr val="accent3">
                    <a:lumMod val="75000"/>
                  </a:schemeClr>
                </a:solidFill>
                <a:latin typeface="Neutraface 2 Text Book"/>
                <a:ea typeface="+mn-ea"/>
                <a:cs typeface="HelveticaNeueLT Std"/>
              </a:defRPr>
            </a:lvl4pPr>
            <a:lvl5pPr marL="1654175" indent="-344488" algn="l" defTabSz="457200" rtl="0" eaLnBrk="1" latinLnBrk="0" hangingPunct="1">
              <a:spcBef>
                <a:spcPct val="20000"/>
              </a:spcBef>
              <a:buClr>
                <a:schemeClr val="accent3">
                  <a:lumMod val="50000"/>
                </a:schemeClr>
              </a:buClr>
              <a:buFont typeface="Arial"/>
              <a:buChar char="•"/>
              <a:defRPr sz="1200" b="0" i="0" kern="1200" baseline="0">
                <a:solidFill>
                  <a:schemeClr val="accent3">
                    <a:lumMod val="75000"/>
                  </a:schemeClr>
                </a:solidFill>
                <a:latin typeface="Neutraface 2 Text Book"/>
                <a:ea typeface="+mn-ea"/>
                <a:cs typeface="HelveticaNeueLT Std"/>
              </a:defRPr>
            </a:lvl5pPr>
            <a:lvl6pPr marL="25146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0" i="0" dirty="0">
                <a:effectLst/>
                <a:latin typeface="Helvetica" pitchFamily="2" charset="0"/>
              </a:rPr>
              <a:t>Initial Contact Alexis </a:t>
            </a:r>
            <a:r>
              <a:rPr lang="en-US" sz="1800" b="0" i="0" dirty="0" err="1">
                <a:effectLst/>
                <a:latin typeface="Helvetica" pitchFamily="2" charset="0"/>
              </a:rPr>
              <a:t>Finneran</a:t>
            </a:r>
            <a:r>
              <a:rPr lang="en-US" sz="1800" b="0" i="0" dirty="0">
                <a:effectLst/>
                <a:latin typeface="Helvetica" pitchFamily="2" charset="0"/>
              </a:rPr>
              <a:t> </a:t>
            </a:r>
            <a:r>
              <a:rPr lang="en-US" sz="1800" b="0" i="0" dirty="0" err="1">
                <a:effectLst/>
                <a:latin typeface="Helvetica" pitchFamily="2" charset="0"/>
              </a:rPr>
              <a:t>Tkachuk</a:t>
            </a:r>
            <a:r>
              <a:rPr lang="en-US" sz="1800" b="0" i="0" dirty="0">
                <a:effectLst/>
                <a:latin typeface="Helvetica" pitchFamily="2" charset="0"/>
              </a:rPr>
              <a:t> April 2018</a:t>
            </a:r>
            <a:endParaRPr lang="en-US" sz="1600" dirty="0">
              <a:effectLst/>
            </a:endParaRPr>
          </a:p>
          <a:p>
            <a:r>
              <a:rPr lang="en-US" sz="1800" b="0" i="0" dirty="0">
                <a:effectLst/>
                <a:latin typeface="Helvetica" pitchFamily="2" charset="0"/>
              </a:rPr>
              <a:t>Initial Presentation and Application to Alexis </a:t>
            </a:r>
            <a:r>
              <a:rPr lang="en-US" sz="1800" b="0" i="0" dirty="0" err="1">
                <a:effectLst/>
                <a:latin typeface="Helvetica" pitchFamily="2" charset="0"/>
              </a:rPr>
              <a:t>Finneran</a:t>
            </a:r>
            <a:r>
              <a:rPr lang="en-US" sz="1800" b="0" i="0" dirty="0">
                <a:effectLst/>
                <a:latin typeface="Helvetica" pitchFamily="2" charset="0"/>
              </a:rPr>
              <a:t> </a:t>
            </a:r>
            <a:r>
              <a:rPr lang="en-US" sz="1800" b="0" i="0" dirty="0" err="1">
                <a:effectLst/>
                <a:latin typeface="Helvetica" pitchFamily="2" charset="0"/>
              </a:rPr>
              <a:t>Tkachuk</a:t>
            </a:r>
            <a:r>
              <a:rPr lang="en-US" sz="1800" b="0" i="0" dirty="0">
                <a:effectLst/>
                <a:latin typeface="Helvetica" pitchFamily="2" charset="0"/>
              </a:rPr>
              <a:t> May 2018 </a:t>
            </a:r>
            <a:endParaRPr lang="en-US" sz="1600" dirty="0">
              <a:effectLst/>
            </a:endParaRPr>
          </a:p>
          <a:p>
            <a:r>
              <a:rPr lang="en-US" sz="1800" b="0" i="0" dirty="0">
                <a:effectLst/>
                <a:latin typeface="Helvetica" pitchFamily="2" charset="0"/>
              </a:rPr>
              <a:t>Meeting with Lydia Edwards and Staff May 10  2018 at 3PM</a:t>
            </a:r>
            <a:endParaRPr lang="en-US" sz="1600" dirty="0">
              <a:effectLst/>
            </a:endParaRPr>
          </a:p>
          <a:p>
            <a:r>
              <a:rPr lang="en-US" sz="1800" b="0" i="0" dirty="0">
                <a:effectLst/>
                <a:latin typeface="Helvetica" pitchFamily="2" charset="0"/>
              </a:rPr>
              <a:t>ISD Filing June 2018</a:t>
            </a:r>
            <a:endParaRPr lang="en-US" sz="1600" dirty="0">
              <a:effectLst/>
            </a:endParaRPr>
          </a:p>
          <a:p>
            <a:r>
              <a:rPr lang="en-US" sz="1800" b="0" i="0" dirty="0">
                <a:effectLst/>
                <a:latin typeface="Helvetica" pitchFamily="2" charset="0"/>
              </a:rPr>
              <a:t>ISD denial August 2018</a:t>
            </a:r>
            <a:endParaRPr lang="en-US" sz="1600" dirty="0">
              <a:effectLst/>
            </a:endParaRPr>
          </a:p>
          <a:p>
            <a:r>
              <a:rPr lang="en-US" sz="1800" b="0" i="0" dirty="0">
                <a:effectLst/>
                <a:latin typeface="Helvetica" pitchFamily="2" charset="0"/>
              </a:rPr>
              <a:t>BOA Filing August 2018 </a:t>
            </a:r>
            <a:endParaRPr lang="en-US" sz="1600" dirty="0">
              <a:effectLst/>
            </a:endParaRPr>
          </a:p>
          <a:p>
            <a:r>
              <a:rPr lang="en-US" sz="1800" b="0" i="0" dirty="0">
                <a:effectLst/>
                <a:latin typeface="Helvetica" pitchFamily="2" charset="0"/>
              </a:rPr>
              <a:t>Initial community meeting held by ONS December 2018 with neighborhood and representatives from Councilor Edwards’ and Representative </a:t>
            </a:r>
            <a:r>
              <a:rPr lang="en-US" sz="1800" b="0" i="0" dirty="0" err="1">
                <a:effectLst/>
                <a:latin typeface="Helvetica" pitchFamily="2" charset="0"/>
              </a:rPr>
              <a:t>Madaro’s</a:t>
            </a:r>
            <a:r>
              <a:rPr lang="en-US" sz="1800" b="0" i="0" dirty="0">
                <a:effectLst/>
                <a:latin typeface="Helvetica" pitchFamily="2" charset="0"/>
              </a:rPr>
              <a:t> offices </a:t>
            </a:r>
            <a:endParaRPr lang="en-US" sz="1600" dirty="0">
              <a:effectLst/>
            </a:endParaRPr>
          </a:p>
          <a:p>
            <a:r>
              <a:rPr lang="en-US" sz="1800" b="0" i="0" dirty="0">
                <a:effectLst/>
                <a:latin typeface="Helvetica" pitchFamily="2" charset="0"/>
              </a:rPr>
              <a:t>Second Licensing Process Application August 2020 </a:t>
            </a:r>
            <a:endParaRPr lang="en-US" sz="1600" dirty="0">
              <a:effectLst/>
            </a:endParaRPr>
          </a:p>
          <a:p>
            <a:r>
              <a:rPr lang="en-US" sz="1800" b="0" i="0" dirty="0">
                <a:effectLst/>
                <a:latin typeface="Helvetica" pitchFamily="2" charset="0"/>
              </a:rPr>
              <a:t>Second community meeting held by ONS April 2021 with neighborhood and representatives from Councilor Edwards’ and Representative </a:t>
            </a:r>
            <a:r>
              <a:rPr lang="en-US" sz="1800" b="0" i="0" dirty="0" err="1">
                <a:effectLst/>
                <a:latin typeface="Helvetica" pitchFamily="2" charset="0"/>
              </a:rPr>
              <a:t>Madaro’s</a:t>
            </a:r>
            <a:r>
              <a:rPr lang="en-US" sz="1800" b="0" i="0" dirty="0">
                <a:effectLst/>
                <a:latin typeface="Helvetica" pitchFamily="2" charset="0"/>
              </a:rPr>
              <a:t> offices</a:t>
            </a:r>
            <a:endParaRPr lang="en-US" sz="1600" dirty="0">
              <a:effectLst/>
            </a:endParaRPr>
          </a:p>
          <a:p>
            <a:r>
              <a:rPr lang="en-US" sz="1800" b="0" i="0" dirty="0">
                <a:effectLst/>
                <a:latin typeface="Helvetica" pitchFamily="2" charset="0"/>
              </a:rPr>
              <a:t>Letter from BCB to District City Councilor Lydia Edwards April 13 2021 </a:t>
            </a:r>
            <a:endParaRPr lang="en-US" sz="1600" dirty="0"/>
          </a:p>
          <a:p>
            <a:pPr lvl="1"/>
            <a:r>
              <a:rPr lang="en-US" sz="1400" b="0" i="0" dirty="0">
                <a:effectLst/>
                <a:latin typeface="Helvetica" pitchFamily="2" charset="0"/>
              </a:rPr>
              <a:t>June 2 Councilor Edwards non response triggers Queue for BCB hearing </a:t>
            </a:r>
            <a:endParaRPr lang="en-US" sz="1800" b="0" i="0" dirty="0">
              <a:effectLst/>
              <a:latin typeface="Helvetica" pitchFamily="2" charset="0"/>
            </a:endParaRPr>
          </a:p>
          <a:p>
            <a:r>
              <a:rPr lang="en-US" sz="1800" b="0" i="0" dirty="0">
                <a:effectLst/>
                <a:latin typeface="Helvetica" pitchFamily="2" charset="0"/>
              </a:rPr>
              <a:t>HCA and Boston Zoning approvals February 2022 </a:t>
            </a:r>
          </a:p>
          <a:p>
            <a:pPr lvl="1"/>
            <a:r>
              <a:rPr lang="en-US" sz="1300" dirty="0">
                <a:latin typeface="Helvetica Neue"/>
                <a:cs typeface="Helvetica Neue"/>
              </a:rPr>
              <a:t>Many Meetings with Adrian </a:t>
            </a:r>
            <a:r>
              <a:rPr lang="en-US" sz="1300" dirty="0" err="1">
                <a:latin typeface="Helvetica Neue"/>
                <a:cs typeface="Helvetica Neue"/>
              </a:rPr>
              <a:t>Madaro</a:t>
            </a:r>
            <a:r>
              <a:rPr lang="en-US" sz="1300" dirty="0">
                <a:latin typeface="Helvetica Neue"/>
                <a:cs typeface="Helvetica Neue"/>
              </a:rPr>
              <a:t> from 2013 through 2021</a:t>
            </a:r>
          </a:p>
          <a:p>
            <a:pPr lvl="1"/>
            <a:r>
              <a:rPr lang="en-US" sz="1300" dirty="0">
                <a:latin typeface="Helvetica Neue"/>
                <a:cs typeface="Helvetica Neue"/>
              </a:rPr>
              <a:t>Many Meetings with Edward McGuire, Lina </a:t>
            </a:r>
            <a:r>
              <a:rPr lang="en-US" sz="1300" dirty="0" err="1">
                <a:latin typeface="Helvetica Neue"/>
                <a:cs typeface="Helvetica Neue"/>
              </a:rPr>
              <a:t>Tramelli</a:t>
            </a:r>
            <a:r>
              <a:rPr lang="en-US" sz="1300" dirty="0">
                <a:latin typeface="Helvetica Neue"/>
                <a:cs typeface="Helvetica Neue"/>
              </a:rPr>
              <a:t> and Jose </a:t>
            </a:r>
            <a:r>
              <a:rPr lang="en-US" sz="1300" dirty="0" err="1">
                <a:latin typeface="Helvetica Neue"/>
                <a:cs typeface="Helvetica Neue"/>
              </a:rPr>
              <a:t>Garcia-Mota</a:t>
            </a:r>
            <a:r>
              <a:rPr lang="en-US" sz="1300" dirty="0">
                <a:latin typeface="Helvetica Neue"/>
                <a:cs typeface="Helvetica Neue"/>
              </a:rPr>
              <a:t> </a:t>
            </a:r>
            <a:endParaRPr lang="en-US" sz="1300" b="0" i="0" u="none" strike="noStrike" dirty="0">
              <a:effectLst/>
              <a:latin typeface="Helvetica Neue"/>
              <a:cs typeface="Helvetica Neue"/>
            </a:endParaRPr>
          </a:p>
        </p:txBody>
      </p:sp>
      <p:sp>
        <p:nvSpPr>
          <p:cNvPr id="5" name="Footer Placeholder 4">
            <a:extLst>
              <a:ext uri="{FF2B5EF4-FFF2-40B4-BE49-F238E27FC236}">
                <a16:creationId xmlns:a16="http://schemas.microsoft.com/office/drawing/2014/main" id="{ADEC2006-46F0-9244-8AD6-E5FD957680D2}"/>
              </a:ext>
            </a:extLst>
          </p:cNvPr>
          <p:cNvSpPr>
            <a:spLocks noGrp="1"/>
          </p:cNvSpPr>
          <p:nvPr>
            <p:ph type="ftr" sz="quarter" idx="10"/>
          </p:nvPr>
        </p:nvSpPr>
        <p:spPr/>
        <p:txBody>
          <a:bodyPr/>
          <a:lstStyle/>
          <a:p>
            <a:r>
              <a:rPr lang="en-US" sz="800" dirty="0"/>
              <a:t>Cloud Farming Confidential &amp; Proprietary </a:t>
            </a:r>
            <a:endParaRPr lang="en-US" dirty="0"/>
          </a:p>
        </p:txBody>
      </p:sp>
      <p:pic>
        <p:nvPicPr>
          <p:cNvPr id="6" name="Picture 4">
            <a:extLst>
              <a:ext uri="{FF2B5EF4-FFF2-40B4-BE49-F238E27FC236}">
                <a16:creationId xmlns:a16="http://schemas.microsoft.com/office/drawing/2014/main" id="{9B362602-CED5-8354-DA09-5357ABEC76B0}"/>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254572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A2C4-1B97-FA6B-B099-2039283F7E30}"/>
              </a:ext>
            </a:extLst>
          </p:cNvPr>
          <p:cNvSpPr>
            <a:spLocks noGrp="1"/>
          </p:cNvSpPr>
          <p:nvPr>
            <p:ph type="title"/>
          </p:nvPr>
        </p:nvSpPr>
        <p:spPr/>
        <p:txBody>
          <a:bodyPr>
            <a:normAutofit/>
          </a:bodyPr>
          <a:lstStyle/>
          <a:p>
            <a:r>
              <a:rPr lang="en-US" sz="3600" dirty="0"/>
              <a:t>CloudFarming – Proposed timeline </a:t>
            </a:r>
          </a:p>
        </p:txBody>
      </p:sp>
      <p:sp>
        <p:nvSpPr>
          <p:cNvPr id="3" name="Slide Number Placeholder 2">
            <a:extLst>
              <a:ext uri="{FF2B5EF4-FFF2-40B4-BE49-F238E27FC236}">
                <a16:creationId xmlns:a16="http://schemas.microsoft.com/office/drawing/2014/main" id="{A7476CB7-39C0-27F7-349A-59E7A584329A}"/>
              </a:ext>
            </a:extLst>
          </p:cNvPr>
          <p:cNvSpPr>
            <a:spLocks noGrp="1"/>
          </p:cNvSpPr>
          <p:nvPr>
            <p:ph type="sldNum" sz="quarter" idx="11"/>
          </p:nvPr>
        </p:nvSpPr>
        <p:spPr/>
        <p:txBody>
          <a:bodyPr/>
          <a:lstStyle/>
          <a:p>
            <a:fld id="{5441C5C7-2989-584A-81BD-7C43C243FB4A}" type="slidenum">
              <a:rPr lang="en-US" smtClean="0"/>
              <a:pPr/>
              <a:t>5</a:t>
            </a:fld>
            <a:endParaRPr lang="en-US" dirty="0"/>
          </a:p>
        </p:txBody>
      </p:sp>
      <p:pic>
        <p:nvPicPr>
          <p:cNvPr id="6" name="Picture 6">
            <a:extLst>
              <a:ext uri="{FF2B5EF4-FFF2-40B4-BE49-F238E27FC236}">
                <a16:creationId xmlns:a16="http://schemas.microsoft.com/office/drawing/2014/main" id="{43CB55FC-0475-2136-FFBB-0FE476629555}"/>
              </a:ext>
            </a:extLst>
          </p:cNvPr>
          <p:cNvPicPr>
            <a:picLocks noGrp="1" noChangeAspect="1"/>
          </p:cNvPicPr>
          <p:nvPr>
            <p:ph sz="quarter" idx="12"/>
          </p:nvPr>
        </p:nvPicPr>
        <p:blipFill rotWithShape="1">
          <a:blip r:embed="rId2"/>
          <a:srcRect/>
          <a:stretch/>
        </p:blipFill>
        <p:spPr>
          <a:xfrm>
            <a:off x="438625" y="1270001"/>
            <a:ext cx="8217655" cy="4607441"/>
          </a:xfrm>
        </p:spPr>
      </p:pic>
      <p:sp>
        <p:nvSpPr>
          <p:cNvPr id="5" name="Footer Placeholder 4">
            <a:extLst>
              <a:ext uri="{FF2B5EF4-FFF2-40B4-BE49-F238E27FC236}">
                <a16:creationId xmlns:a16="http://schemas.microsoft.com/office/drawing/2014/main" id="{C546BCAA-007F-4D8B-77E7-99EF94ECDE27}"/>
              </a:ext>
            </a:extLst>
          </p:cNvPr>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7" name="Picture 4">
            <a:extLst>
              <a:ext uri="{FF2B5EF4-FFF2-40B4-BE49-F238E27FC236}">
                <a16:creationId xmlns:a16="http://schemas.microsoft.com/office/drawing/2014/main" id="{A5E0537A-10D8-174A-B6E5-60B73FB31D1E}"/>
              </a:ext>
            </a:extLst>
          </p:cNvPr>
          <p:cNvPicPr>
            <a:picLocks noChangeAspect="1"/>
          </p:cNvPicPr>
          <p:nvPr/>
        </p:nvPicPr>
        <p:blipFill>
          <a:blip r:embed="rId3"/>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272868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normAutofit/>
          </a:bodyPr>
          <a:lstStyle/>
          <a:p>
            <a:r>
              <a:rPr lang="en-US" sz="3600" dirty="0"/>
              <a:t>2000 Square foot indoor farm at 50 Condor Street</a:t>
            </a:r>
          </a:p>
        </p:txBody>
      </p:sp>
      <p:sp>
        <p:nvSpPr>
          <p:cNvPr id="5" name="Footer Placeholder 4"/>
          <p:cNvSpPr>
            <a:spLocks noGrp="1"/>
          </p:cNvSpPr>
          <p:nvPr>
            <p:ph type="ftr" sz="quarter" idx="10"/>
          </p:nvPr>
        </p:nvSpPr>
        <p:spPr>
          <a:xfrm>
            <a:off x="6328698" y="6609408"/>
            <a:ext cx="2487458" cy="294298"/>
          </a:xfrm>
        </p:spPr>
        <p:txBody>
          <a:bodyPr>
            <a:normAutofit/>
          </a:bodyPr>
          <a:lstStyle/>
          <a:p>
            <a:r>
              <a:rPr lang="en-US" sz="800" dirty="0"/>
              <a:t>Cloud Farming Confidential &amp; Proprietary </a:t>
            </a:r>
          </a:p>
        </p:txBody>
      </p:sp>
      <p:sp>
        <p:nvSpPr>
          <p:cNvPr id="3" name="Slide Number Placeholder 2"/>
          <p:cNvSpPr>
            <a:spLocks noGrp="1"/>
          </p:cNvSpPr>
          <p:nvPr>
            <p:ph type="sldNum" sz="quarter" idx="11"/>
          </p:nvPr>
        </p:nvSpPr>
        <p:spPr/>
        <p:txBody>
          <a:bodyPr>
            <a:normAutofit/>
          </a:bodyPr>
          <a:lstStyle/>
          <a:p>
            <a:fld id="{5441C5C7-2989-584A-81BD-7C43C243FB4A}" type="slidenum">
              <a:rPr lang="en-US" smtClean="0"/>
              <a:pPr/>
              <a:t>6</a:t>
            </a:fld>
            <a:endParaRPr lang="en-US" dirty="0"/>
          </a:p>
        </p:txBody>
      </p:sp>
      <p:pic>
        <p:nvPicPr>
          <p:cNvPr id="10" name="Picture 10">
            <a:extLst>
              <a:ext uri="{FF2B5EF4-FFF2-40B4-BE49-F238E27FC236}">
                <a16:creationId xmlns:a16="http://schemas.microsoft.com/office/drawing/2014/main" id="{57F8FF97-9637-C047-8365-C9852B77F5A4}"/>
              </a:ext>
            </a:extLst>
          </p:cNvPr>
          <p:cNvPicPr>
            <a:picLocks noGrp="1" noChangeAspect="1"/>
          </p:cNvPicPr>
          <p:nvPr>
            <p:ph sz="quarter" idx="4294967295"/>
          </p:nvPr>
        </p:nvPicPr>
        <p:blipFill rotWithShape="1">
          <a:blip r:embed="rId2" cstate="screen">
            <a:extLst>
              <a:ext uri="{28A0092B-C50C-407E-A947-70E740481C1C}">
                <a14:useLocalDpi xmlns:a14="http://schemas.microsoft.com/office/drawing/2010/main"/>
              </a:ext>
            </a:extLst>
          </a:blip>
          <a:srcRect/>
          <a:stretch/>
        </p:blipFill>
        <p:spPr>
          <a:xfrm>
            <a:off x="738368" y="990600"/>
            <a:ext cx="8229600" cy="5346700"/>
          </a:xfrm>
          <a:prstGeom prst="rect">
            <a:avLst/>
          </a:prstGeom>
        </p:spPr>
      </p:pic>
      <p:sp>
        <p:nvSpPr>
          <p:cNvPr id="4" name="TextBox 3">
            <a:extLst>
              <a:ext uri="{FF2B5EF4-FFF2-40B4-BE49-F238E27FC236}">
                <a16:creationId xmlns:a16="http://schemas.microsoft.com/office/drawing/2014/main" id="{02EC5F86-F5F3-0E43-967E-27BE22FCE1CE}"/>
              </a:ext>
            </a:extLst>
          </p:cNvPr>
          <p:cNvSpPr txBox="1"/>
          <p:nvPr/>
        </p:nvSpPr>
        <p:spPr>
          <a:xfrm>
            <a:off x="934403" y="1193568"/>
            <a:ext cx="7275193" cy="1077218"/>
          </a:xfrm>
          <a:prstGeom prst="rect">
            <a:avLst/>
          </a:prstGeom>
          <a:noFill/>
        </p:spPr>
        <p:txBody>
          <a:bodyPr wrap="square" rtlCol="0">
            <a:spAutoFit/>
          </a:bodyPr>
          <a:lstStyle/>
          <a:p>
            <a:pPr algn="l"/>
            <a:r>
              <a:rPr lang="en-US" sz="3200" b="1" dirty="0">
                <a:solidFill>
                  <a:schemeClr val="bg1"/>
                </a:solidFill>
              </a:rPr>
              <a:t>Currently producing as much lettuce  as a 4 acre farm </a:t>
            </a:r>
          </a:p>
        </p:txBody>
      </p:sp>
      <p:pic>
        <p:nvPicPr>
          <p:cNvPr id="7" name="Picture 4">
            <a:extLst>
              <a:ext uri="{FF2B5EF4-FFF2-40B4-BE49-F238E27FC236}">
                <a16:creationId xmlns:a16="http://schemas.microsoft.com/office/drawing/2014/main" id="{DED50531-A65A-83CC-CB36-9184CB4F5094}"/>
              </a:ext>
            </a:extLst>
          </p:cNvPr>
          <p:cNvPicPr>
            <a:picLocks noChangeAspect="1"/>
          </p:cNvPicPr>
          <p:nvPr/>
        </p:nvPicPr>
        <p:blipFill>
          <a:blip r:embed="rId3"/>
          <a:stretch>
            <a:fillRect/>
          </a:stretch>
        </p:blipFill>
        <p:spPr>
          <a:xfrm flipH="1">
            <a:off x="88195" y="6315632"/>
            <a:ext cx="445205" cy="445205"/>
          </a:xfrm>
          <a:prstGeom prst="rect">
            <a:avLst/>
          </a:prstGeom>
        </p:spPr>
      </p:pic>
      <p:sp>
        <p:nvSpPr>
          <p:cNvPr id="8" name="TextBox 7">
            <a:extLst>
              <a:ext uri="{FF2B5EF4-FFF2-40B4-BE49-F238E27FC236}">
                <a16:creationId xmlns:a16="http://schemas.microsoft.com/office/drawing/2014/main" id="{FEBF36F7-FCC5-C0B7-A36D-978478DE4791}"/>
              </a:ext>
            </a:extLst>
          </p:cNvPr>
          <p:cNvSpPr txBox="1"/>
          <p:nvPr/>
        </p:nvSpPr>
        <p:spPr>
          <a:xfrm>
            <a:off x="939131" y="5096884"/>
            <a:ext cx="7275193" cy="1077218"/>
          </a:xfrm>
          <a:prstGeom prst="rect">
            <a:avLst/>
          </a:prstGeom>
          <a:noFill/>
        </p:spPr>
        <p:txBody>
          <a:bodyPr wrap="square" rtlCol="0">
            <a:spAutoFit/>
          </a:bodyPr>
          <a:lstStyle/>
          <a:p>
            <a:pPr algn="l"/>
            <a:r>
              <a:rPr lang="en-US" sz="3200" b="1" dirty="0">
                <a:solidFill>
                  <a:schemeClr val="bg1"/>
                </a:solidFill>
              </a:rPr>
              <a:t>Converting 25% to 75% to cannabis Production </a:t>
            </a:r>
          </a:p>
        </p:txBody>
      </p:sp>
    </p:spTree>
    <p:extLst>
      <p:ext uri="{BB962C8B-B14F-4D97-AF65-F5344CB8AC3E}">
        <p14:creationId xmlns:p14="http://schemas.microsoft.com/office/powerpoint/2010/main" val="129682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CDAA-A84B-9141-A83A-28A00D964C09}"/>
              </a:ext>
            </a:extLst>
          </p:cNvPr>
          <p:cNvSpPr>
            <a:spLocks noGrp="1"/>
          </p:cNvSpPr>
          <p:nvPr>
            <p:ph type="title"/>
          </p:nvPr>
        </p:nvSpPr>
        <p:spPr/>
        <p:txBody>
          <a:bodyPr>
            <a:normAutofit/>
          </a:bodyPr>
          <a:lstStyle/>
          <a:p>
            <a:r>
              <a:rPr lang="en-US" sz="3600" dirty="0"/>
              <a:t>Fully Operational Farm -  Bootstrapped  </a:t>
            </a:r>
          </a:p>
        </p:txBody>
      </p:sp>
      <p:sp>
        <p:nvSpPr>
          <p:cNvPr id="3" name="Slide Number Placeholder 2">
            <a:extLst>
              <a:ext uri="{FF2B5EF4-FFF2-40B4-BE49-F238E27FC236}">
                <a16:creationId xmlns:a16="http://schemas.microsoft.com/office/drawing/2014/main" id="{7117AC0A-A2B9-1A48-A960-1427C4F2C314}"/>
              </a:ext>
            </a:extLst>
          </p:cNvPr>
          <p:cNvSpPr>
            <a:spLocks noGrp="1"/>
          </p:cNvSpPr>
          <p:nvPr>
            <p:ph type="sldNum" sz="quarter" idx="11"/>
          </p:nvPr>
        </p:nvSpPr>
        <p:spPr/>
        <p:txBody>
          <a:bodyPr/>
          <a:lstStyle/>
          <a:p>
            <a:fld id="{5441C5C7-2989-584A-81BD-7C43C243FB4A}" type="slidenum">
              <a:rPr lang="en-US" smtClean="0"/>
              <a:pPr/>
              <a:t>7</a:t>
            </a:fld>
            <a:endParaRPr lang="en-US" dirty="0"/>
          </a:p>
        </p:txBody>
      </p:sp>
      <p:sp>
        <p:nvSpPr>
          <p:cNvPr id="4" name="Content Placeholder 3">
            <a:extLst>
              <a:ext uri="{FF2B5EF4-FFF2-40B4-BE49-F238E27FC236}">
                <a16:creationId xmlns:a16="http://schemas.microsoft.com/office/drawing/2014/main" id="{036F6B43-E114-E148-9BB2-79BFA2D2F3BA}"/>
              </a:ext>
            </a:extLst>
          </p:cNvPr>
          <p:cNvSpPr>
            <a:spLocks noGrp="1"/>
          </p:cNvSpPr>
          <p:nvPr>
            <p:ph sz="quarter" idx="12"/>
          </p:nvPr>
        </p:nvSpPr>
        <p:spPr>
          <a:xfrm>
            <a:off x="649176" y="1392762"/>
            <a:ext cx="8229600" cy="5410200"/>
          </a:xfrm>
        </p:spPr>
        <p:txBody>
          <a:bodyPr>
            <a:normAutofit fontScale="85000" lnSpcReduction="20000"/>
          </a:bodyPr>
          <a:lstStyle/>
          <a:p>
            <a:r>
              <a:rPr lang="en-US" dirty="0">
                <a:solidFill>
                  <a:srgbClr val="595959"/>
                </a:solidFill>
              </a:rPr>
              <a:t>Investment - $500,000 in a fully BUILT OUT infrastructure </a:t>
            </a:r>
          </a:p>
          <a:p>
            <a:pPr lvl="1"/>
            <a:r>
              <a:rPr lang="en-US" dirty="0">
                <a:solidFill>
                  <a:srgbClr val="595959"/>
                </a:solidFill>
              </a:rPr>
              <a:t>Automated farm – State of the art -  lighting, </a:t>
            </a:r>
            <a:r>
              <a:rPr lang="en-US" dirty="0" err="1">
                <a:solidFill>
                  <a:srgbClr val="595959"/>
                </a:solidFill>
              </a:rPr>
              <a:t>fertigation</a:t>
            </a:r>
            <a:r>
              <a:rPr lang="en-US" dirty="0">
                <a:solidFill>
                  <a:srgbClr val="595959"/>
                </a:solidFill>
              </a:rPr>
              <a:t>, management,  propagation, nursery, vegetation and bloom facility </a:t>
            </a:r>
          </a:p>
          <a:p>
            <a:pPr lvl="1"/>
            <a:r>
              <a:rPr lang="en-US" dirty="0">
                <a:solidFill>
                  <a:srgbClr val="595959"/>
                </a:solidFill>
              </a:rPr>
              <a:t>R&amp;D relationships with cutting </a:t>
            </a:r>
            <a:r>
              <a:rPr lang="en-US">
                <a:solidFill>
                  <a:srgbClr val="595959"/>
                </a:solidFill>
              </a:rPr>
              <a:t>edge vendors </a:t>
            </a:r>
            <a:endParaRPr lang="en-US" dirty="0">
              <a:solidFill>
                <a:srgbClr val="595959"/>
              </a:solidFill>
            </a:endParaRPr>
          </a:p>
          <a:p>
            <a:pPr lvl="2"/>
            <a:r>
              <a:rPr lang="en-US" dirty="0">
                <a:solidFill>
                  <a:srgbClr val="595959"/>
                </a:solidFill>
              </a:rPr>
              <a:t>Lighting, HVAC, Water, and Genetics, etc. </a:t>
            </a:r>
          </a:p>
          <a:p>
            <a:r>
              <a:rPr lang="en-US" dirty="0">
                <a:solidFill>
                  <a:srgbClr val="595959"/>
                </a:solidFill>
              </a:rPr>
              <a:t>Experience</a:t>
            </a:r>
          </a:p>
          <a:p>
            <a:pPr lvl="1"/>
            <a:r>
              <a:rPr lang="en-US" dirty="0">
                <a:solidFill>
                  <a:srgbClr val="595959"/>
                </a:solidFill>
              </a:rPr>
              <a:t>7 years of farm operation in Boston </a:t>
            </a:r>
          </a:p>
          <a:p>
            <a:pPr lvl="1"/>
            <a:r>
              <a:rPr lang="en-US" dirty="0">
                <a:solidFill>
                  <a:srgbClr val="595959"/>
                </a:solidFill>
              </a:rPr>
              <a:t>Vice Chairman National Cannabis Industry Association FDC</a:t>
            </a:r>
          </a:p>
          <a:p>
            <a:pPr lvl="1"/>
            <a:r>
              <a:rPr lang="en-US" dirty="0">
                <a:solidFill>
                  <a:srgbClr val="595959"/>
                </a:solidFill>
              </a:rPr>
              <a:t>Founder Sustainable Cannabis Coalition </a:t>
            </a:r>
          </a:p>
          <a:p>
            <a:pPr lvl="1"/>
            <a:r>
              <a:rPr lang="en-US" dirty="0">
                <a:solidFill>
                  <a:srgbClr val="595959"/>
                </a:solidFill>
              </a:rPr>
              <a:t>Chairman ASTM Sustainable Cannabis Committee (D37.09) </a:t>
            </a:r>
          </a:p>
          <a:p>
            <a:r>
              <a:rPr lang="en-US" dirty="0">
                <a:solidFill>
                  <a:srgbClr val="595959"/>
                </a:solidFill>
              </a:rPr>
              <a:t>Brand awareness in Metro-Boston in consumer and wholesale food arenas </a:t>
            </a:r>
          </a:p>
          <a:p>
            <a:pPr lvl="1"/>
            <a:r>
              <a:rPr lang="en-US" dirty="0">
                <a:solidFill>
                  <a:srgbClr val="595959"/>
                </a:solidFill>
              </a:rPr>
              <a:t>Thousands of customers – individuals. Families, Most successful restaurants in Boston., Wholesaler channels</a:t>
            </a:r>
          </a:p>
          <a:p>
            <a:r>
              <a:rPr lang="en-US" dirty="0">
                <a:solidFill>
                  <a:srgbClr val="595959"/>
                </a:solidFill>
              </a:rPr>
              <a:t>Media coverage local and national</a:t>
            </a:r>
          </a:p>
          <a:p>
            <a:pPr lvl="1"/>
            <a:r>
              <a:rPr lang="en-US" dirty="0">
                <a:solidFill>
                  <a:srgbClr val="595959"/>
                </a:solidFill>
              </a:rPr>
              <a:t>Print, Radio, Internet, Television </a:t>
            </a:r>
          </a:p>
          <a:p>
            <a:pPr lvl="1"/>
            <a:r>
              <a:rPr lang="en-US" dirty="0">
                <a:solidFill>
                  <a:srgbClr val="595959"/>
                </a:solidFill>
              </a:rPr>
              <a:t>From Edible Boston to CNN Money </a:t>
            </a:r>
          </a:p>
          <a:p>
            <a:pPr lvl="1"/>
            <a:endParaRPr lang="en-US" dirty="0">
              <a:solidFill>
                <a:srgbClr val="595959"/>
              </a:solidFill>
            </a:endParaRPr>
          </a:p>
          <a:p>
            <a:endParaRPr lang="en-US" dirty="0">
              <a:solidFill>
                <a:srgbClr val="595959"/>
              </a:solidFill>
            </a:endParaRPr>
          </a:p>
        </p:txBody>
      </p:sp>
      <p:sp>
        <p:nvSpPr>
          <p:cNvPr id="5" name="Footer Placeholder 4">
            <a:extLst>
              <a:ext uri="{FF2B5EF4-FFF2-40B4-BE49-F238E27FC236}">
                <a16:creationId xmlns:a16="http://schemas.microsoft.com/office/drawing/2014/main" id="{FC5D1F35-E2D4-BA49-948A-5D990EDBD7E2}"/>
              </a:ext>
            </a:extLst>
          </p:cNvPr>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7" name="Picture 4">
            <a:extLst>
              <a:ext uri="{FF2B5EF4-FFF2-40B4-BE49-F238E27FC236}">
                <a16:creationId xmlns:a16="http://schemas.microsoft.com/office/drawing/2014/main" id="{D9B6894D-FA17-BE24-0B09-001B416273CB}"/>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2669917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Current Farm Overview  </a:t>
            </a:r>
          </a:p>
        </p:txBody>
      </p:sp>
      <p:sp>
        <p:nvSpPr>
          <p:cNvPr id="3" name="Slide Number Placeholder 2"/>
          <p:cNvSpPr>
            <a:spLocks noGrp="1"/>
          </p:cNvSpPr>
          <p:nvPr>
            <p:ph type="sldNum" sz="quarter" idx="11"/>
          </p:nvPr>
        </p:nvSpPr>
        <p:spPr/>
        <p:txBody>
          <a:bodyPr/>
          <a:lstStyle/>
          <a:p>
            <a:fld id="{5441C5C7-2989-584A-81BD-7C43C243FB4A}" type="slidenum">
              <a:rPr lang="en-US" smtClean="0"/>
              <a:pPr/>
              <a:t>8</a:t>
            </a:fld>
            <a:endParaRPr lang="en-US" dirty="0"/>
          </a:p>
        </p:txBody>
      </p:sp>
      <p:sp>
        <p:nvSpPr>
          <p:cNvPr id="7" name="Content Placeholder 6">
            <a:extLst>
              <a:ext uri="{FF2B5EF4-FFF2-40B4-BE49-F238E27FC236}">
                <a16:creationId xmlns:a16="http://schemas.microsoft.com/office/drawing/2014/main" id="{53EADFBC-7892-124E-8095-F705FB759D79}"/>
              </a:ext>
            </a:extLst>
          </p:cNvPr>
          <p:cNvSpPr>
            <a:spLocks noGrp="1"/>
          </p:cNvSpPr>
          <p:nvPr>
            <p:ph sz="quarter" idx="12"/>
          </p:nvPr>
        </p:nvSpPr>
        <p:spPr>
          <a:xfrm>
            <a:off x="796849" y="1327884"/>
            <a:ext cx="8229600" cy="5410200"/>
          </a:xfrm>
        </p:spPr>
        <p:txBody>
          <a:bodyPr vert="horz" lIns="0" tIns="45720" rIns="0" bIns="45720" rtlCol="0">
            <a:normAutofit/>
          </a:bodyPr>
          <a:lstStyle/>
          <a:p>
            <a:r>
              <a:rPr lang="en-US" dirty="0">
                <a:solidFill>
                  <a:srgbClr val="595959"/>
                </a:solidFill>
              </a:rPr>
              <a:t>Produce Farm </a:t>
            </a:r>
          </a:p>
          <a:p>
            <a:pPr lvl="1"/>
            <a:r>
              <a:rPr lang="en-US" dirty="0">
                <a:solidFill>
                  <a:srgbClr val="595959"/>
                </a:solidFill>
              </a:rPr>
              <a:t>Lettuce and Herbs</a:t>
            </a:r>
          </a:p>
          <a:p>
            <a:pPr lvl="1"/>
            <a:r>
              <a:rPr lang="en-US" dirty="0">
                <a:solidFill>
                  <a:srgbClr val="595959"/>
                </a:solidFill>
              </a:rPr>
              <a:t>Named Corner Stalk Farm</a:t>
            </a:r>
          </a:p>
          <a:p>
            <a:r>
              <a:rPr lang="en-US" dirty="0">
                <a:solidFill>
                  <a:srgbClr val="595959"/>
                </a:solidFill>
              </a:rPr>
              <a:t>Hemp Farm - MDAR License # MA20180011GP</a:t>
            </a:r>
          </a:p>
          <a:p>
            <a:pPr lvl="1"/>
            <a:r>
              <a:rPr lang="en-US" dirty="0">
                <a:solidFill>
                  <a:srgbClr val="595959"/>
                </a:solidFill>
              </a:rPr>
              <a:t>Cultivation and Manufacturing ONLY -  NO RETAIL</a:t>
            </a:r>
          </a:p>
          <a:p>
            <a:pPr lvl="1"/>
            <a:r>
              <a:rPr lang="en-US" dirty="0">
                <a:solidFill>
                  <a:srgbClr val="595959"/>
                </a:solidFill>
              </a:rPr>
              <a:t>Grew in 2018 and 19 with no security problems</a:t>
            </a:r>
          </a:p>
          <a:p>
            <a:pPr lvl="1"/>
            <a:r>
              <a:rPr lang="en-US" dirty="0">
                <a:solidFill>
                  <a:srgbClr val="595959"/>
                </a:solidFill>
              </a:rPr>
              <a:t>Called Cloudfarming LLC</a:t>
            </a:r>
          </a:p>
        </p:txBody>
      </p:sp>
      <p:sp>
        <p:nvSpPr>
          <p:cNvPr id="5" name="Footer Placeholder 4"/>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6" name="Picture 4">
            <a:extLst>
              <a:ext uri="{FF2B5EF4-FFF2-40B4-BE49-F238E27FC236}">
                <a16:creationId xmlns:a16="http://schemas.microsoft.com/office/drawing/2014/main" id="{CA091308-925F-45C5-A5CB-623D187669A0}"/>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127238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Farm with Cannabis Overview  </a:t>
            </a:r>
          </a:p>
        </p:txBody>
      </p:sp>
      <p:sp>
        <p:nvSpPr>
          <p:cNvPr id="3" name="Slide Number Placeholder 2"/>
          <p:cNvSpPr>
            <a:spLocks noGrp="1"/>
          </p:cNvSpPr>
          <p:nvPr>
            <p:ph type="sldNum" sz="quarter" idx="11"/>
          </p:nvPr>
        </p:nvSpPr>
        <p:spPr/>
        <p:txBody>
          <a:bodyPr/>
          <a:lstStyle/>
          <a:p>
            <a:fld id="{5441C5C7-2989-584A-81BD-7C43C243FB4A}" type="slidenum">
              <a:rPr lang="en-US" smtClean="0"/>
              <a:pPr/>
              <a:t>9</a:t>
            </a:fld>
            <a:endParaRPr lang="en-US" dirty="0"/>
          </a:p>
        </p:txBody>
      </p:sp>
      <p:sp>
        <p:nvSpPr>
          <p:cNvPr id="7" name="Content Placeholder 6">
            <a:extLst>
              <a:ext uri="{FF2B5EF4-FFF2-40B4-BE49-F238E27FC236}">
                <a16:creationId xmlns:a16="http://schemas.microsoft.com/office/drawing/2014/main" id="{53EADFBC-7892-124E-8095-F705FB759D79}"/>
              </a:ext>
            </a:extLst>
          </p:cNvPr>
          <p:cNvSpPr>
            <a:spLocks noGrp="1"/>
          </p:cNvSpPr>
          <p:nvPr>
            <p:ph sz="quarter" idx="12"/>
          </p:nvPr>
        </p:nvSpPr>
        <p:spPr>
          <a:xfrm>
            <a:off x="782081" y="1224512"/>
            <a:ext cx="8229600" cy="5410200"/>
          </a:xfrm>
        </p:spPr>
        <p:txBody>
          <a:bodyPr>
            <a:normAutofit/>
          </a:bodyPr>
          <a:lstStyle/>
          <a:p>
            <a:endParaRPr lang="en-US" b="1" dirty="0">
              <a:solidFill>
                <a:srgbClr val="595959"/>
              </a:solidFill>
            </a:endParaRPr>
          </a:p>
          <a:p>
            <a:r>
              <a:rPr lang="en-US" b="1" dirty="0">
                <a:solidFill>
                  <a:srgbClr val="595959"/>
                </a:solidFill>
              </a:rPr>
              <a:t>Corner Stalk Farm </a:t>
            </a:r>
          </a:p>
          <a:p>
            <a:pPr lvl="1"/>
            <a:r>
              <a:rPr lang="en-US" dirty="0">
                <a:solidFill>
                  <a:srgbClr val="595959"/>
                </a:solidFill>
              </a:rPr>
              <a:t>Produce Farm </a:t>
            </a:r>
          </a:p>
          <a:p>
            <a:pPr lvl="1"/>
            <a:r>
              <a:rPr lang="en-US" dirty="0">
                <a:solidFill>
                  <a:srgbClr val="595959"/>
                </a:solidFill>
              </a:rPr>
              <a:t>Lettuce and Herbs</a:t>
            </a:r>
          </a:p>
          <a:p>
            <a:endParaRPr lang="en-US" b="1" dirty="0">
              <a:solidFill>
                <a:srgbClr val="595959"/>
              </a:solidFill>
            </a:endParaRPr>
          </a:p>
          <a:p>
            <a:r>
              <a:rPr lang="en-US" b="1" dirty="0">
                <a:solidFill>
                  <a:srgbClr val="595959"/>
                </a:solidFill>
              </a:rPr>
              <a:t>Cloud Farming </a:t>
            </a:r>
          </a:p>
          <a:p>
            <a:pPr lvl="1"/>
            <a:r>
              <a:rPr lang="en-US" dirty="0">
                <a:solidFill>
                  <a:srgbClr val="595959"/>
                </a:solidFill>
              </a:rPr>
              <a:t>Cannabis Farm</a:t>
            </a:r>
          </a:p>
          <a:p>
            <a:pPr lvl="1"/>
            <a:r>
              <a:rPr lang="en-US" dirty="0">
                <a:solidFill>
                  <a:srgbClr val="595959"/>
                </a:solidFill>
              </a:rPr>
              <a:t>Cultivation and Manufacturing ONLY -  NO RETAIL  </a:t>
            </a:r>
          </a:p>
          <a:p>
            <a:pPr lvl="1"/>
            <a:r>
              <a:rPr lang="en-US" dirty="0">
                <a:solidFill>
                  <a:srgbClr val="595959"/>
                </a:solidFill>
              </a:rPr>
              <a:t>Grow Cannabis plants </a:t>
            </a:r>
          </a:p>
          <a:p>
            <a:pPr lvl="1"/>
            <a:r>
              <a:rPr lang="en-US" dirty="0">
                <a:solidFill>
                  <a:srgbClr val="595959"/>
                </a:solidFill>
              </a:rPr>
              <a:t>Eventually produce Oils, Rosin and Extracts </a:t>
            </a:r>
          </a:p>
          <a:p>
            <a:endParaRPr lang="en-US" b="1" dirty="0">
              <a:solidFill>
                <a:srgbClr val="595959"/>
              </a:solidFill>
            </a:endParaRPr>
          </a:p>
        </p:txBody>
      </p:sp>
      <p:sp>
        <p:nvSpPr>
          <p:cNvPr id="5" name="Footer Placeholder 4"/>
          <p:cNvSpPr>
            <a:spLocks noGrp="1"/>
          </p:cNvSpPr>
          <p:nvPr>
            <p:ph type="ftr" sz="quarter" idx="10"/>
          </p:nvPr>
        </p:nvSpPr>
        <p:spPr/>
        <p:txBody>
          <a:bodyPr vert="horz" lIns="91440" tIns="45720" rIns="91440" bIns="45720" rtlCol="0" anchor="ctr"/>
          <a:lstStyle/>
          <a:p>
            <a:r>
              <a:rPr lang="en-US" sz="800" dirty="0"/>
              <a:t>Cloud Farming Confidential &amp; Proprietary </a:t>
            </a:r>
          </a:p>
        </p:txBody>
      </p:sp>
      <p:pic>
        <p:nvPicPr>
          <p:cNvPr id="6" name="Picture 4">
            <a:extLst>
              <a:ext uri="{FF2B5EF4-FFF2-40B4-BE49-F238E27FC236}">
                <a16:creationId xmlns:a16="http://schemas.microsoft.com/office/drawing/2014/main" id="{351EA3D3-78DF-CF2F-BE59-B8EED138D526}"/>
              </a:ext>
            </a:extLst>
          </p:cNvPr>
          <p:cNvPicPr>
            <a:picLocks noChangeAspect="1"/>
          </p:cNvPicPr>
          <p:nvPr/>
        </p:nvPicPr>
        <p:blipFill>
          <a:blip r:embed="rId2"/>
          <a:stretch>
            <a:fillRect/>
          </a:stretch>
        </p:blipFill>
        <p:spPr>
          <a:xfrm flipH="1">
            <a:off x="88195" y="6315632"/>
            <a:ext cx="445205" cy="445205"/>
          </a:xfrm>
          <a:prstGeom prst="rect">
            <a:avLst/>
          </a:prstGeom>
        </p:spPr>
      </p:pic>
    </p:spTree>
    <p:extLst>
      <p:ext uri="{BB962C8B-B14F-4D97-AF65-F5344CB8AC3E}">
        <p14:creationId xmlns:p14="http://schemas.microsoft.com/office/powerpoint/2010/main" val="4280357249"/>
      </p:ext>
    </p:extLst>
  </p:cSld>
  <p:clrMapOvr>
    <a:masterClrMapping/>
  </p:clrMapOvr>
</p:sld>
</file>

<file path=ppt/theme/theme1.xml><?xml version="1.0" encoding="utf-8"?>
<a:theme xmlns:a="http://schemas.openxmlformats.org/drawingml/2006/main" name="Office Theme">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39208</TotalTime>
  <Words>1547</Words>
  <Application>Microsoft Office PowerPoint</Application>
  <PresentationFormat>On-screen Show (4:3)</PresentationFormat>
  <Paragraphs>245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Cloudfarming LLC &amp; Corner Stalk Farm Overview</vt:lpstr>
      <vt:lpstr>East Boston industrial zone farm location  </vt:lpstr>
      <vt:lpstr>Corporate Structure of Cloudfarming LLC </vt:lpstr>
      <vt:lpstr>City of Boston HCA Timeline </vt:lpstr>
      <vt:lpstr>CloudFarming – Proposed timeline </vt:lpstr>
      <vt:lpstr>2000 Square foot indoor farm at 50 Condor Street</vt:lpstr>
      <vt:lpstr>Fully Operational Farm -  Bootstrapped  </vt:lpstr>
      <vt:lpstr>Current Farm Overview  </vt:lpstr>
      <vt:lpstr> Farm with Cannabis Overview  </vt:lpstr>
      <vt:lpstr>Cannabis’ fit  Eagle Hill Neighborhood </vt:lpstr>
      <vt:lpstr>Neighborhood involvement </vt:lpstr>
      <vt:lpstr>Continued or Greater Neighborhood Involvement </vt:lpstr>
      <vt:lpstr>Diversity Equity and Inclusion – History and Plan </vt:lpstr>
      <vt:lpstr>Employment – Diversity Executed </vt:lpstr>
      <vt:lpstr>No Retail – Soft Security  - Site Security </vt:lpstr>
      <vt:lpstr>Secure by Design Structures </vt:lpstr>
      <vt:lpstr>Security Systems Growing, Office and Manufacturing</vt:lpstr>
      <vt:lpstr>Inside-0ut Security</vt:lpstr>
      <vt:lpstr>Growth Plan Based on Planning and Success </vt:lpstr>
      <vt:lpstr>Cloudfarming LLC / Corner Stalk Farm</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shawn cooney</cp:lastModifiedBy>
  <cp:revision>135</cp:revision>
  <cp:lastPrinted>2010-11-09T19:23:47Z</cp:lastPrinted>
  <dcterms:created xsi:type="dcterms:W3CDTF">2011-09-07T18:33:19Z</dcterms:created>
  <dcterms:modified xsi:type="dcterms:W3CDTF">2023-10-31T16:50:12Z</dcterms:modified>
  <cp:category>ReBrand template=ing</cp:category>
</cp:coreProperties>
</file>